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61" r:id="rId4"/>
    <p:sldId id="260" r:id="rId5"/>
    <p:sldId id="257" r:id="rId6"/>
    <p:sldId id="262" r:id="rId7"/>
    <p:sldId id="263" r:id="rId8"/>
    <p:sldId id="258" r:id="rId9"/>
    <p:sldId id="264" r:id="rId10"/>
    <p:sldId id="259" r:id="rId11"/>
    <p:sldId id="265" r:id="rId12"/>
    <p:sldId id="266" r:id="rId13"/>
    <p:sldId id="267"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0000" autoAdjust="0"/>
  </p:normalViewPr>
  <p:slideViewPr>
    <p:cSldViewPr>
      <p:cViewPr varScale="1">
        <p:scale>
          <a:sx n="79" d="100"/>
          <a:sy n="79" d="100"/>
        </p:scale>
        <p:origin x="-8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53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63F52-DF03-4DB5-A7A3-3D27EC75FE41}" type="datetimeFigureOut">
              <a:rPr lang="pt-BR" smtClean="0"/>
              <a:t>12/09/2012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F93DA-B595-4C44-8DA6-1D7CB843BEBB}" type="slidenum">
              <a:rPr lang="pt-BR" smtClean="0"/>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13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57F93DA-B595-4C44-8DA6-1D7CB843BEBB}" type="slidenum">
              <a:rPr lang="pt-BR" smtClean="0"/>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D1D47C3-5594-49A1-8EE6-0699C6904A18}" type="datetimeFigureOut">
              <a:rPr lang="pt-BR" smtClean="0"/>
              <a:t>12/09/2012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1D47C3-5594-49A1-8EE6-0699C6904A18}" type="datetimeFigureOut">
              <a:rPr lang="pt-BR" smtClean="0"/>
              <a:t>12/09/2012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1D47C3-5594-49A1-8EE6-0699C6904A18}" type="datetimeFigureOut">
              <a:rPr lang="pt-BR" smtClean="0"/>
              <a:t>12/09/2012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D1D47C3-5594-49A1-8EE6-0699C6904A18}" type="datetimeFigureOut">
              <a:rPr lang="pt-BR" smtClean="0"/>
              <a:t>12/09/2012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D1D47C3-5594-49A1-8EE6-0699C6904A18}" type="datetimeFigureOut">
              <a:rPr lang="pt-BR" smtClean="0"/>
              <a:t>12/09/2012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D1D47C3-5594-49A1-8EE6-0699C6904A18}" type="datetimeFigureOut">
              <a:rPr lang="pt-BR" smtClean="0"/>
              <a:t>12/09/2012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D1D47C3-5594-49A1-8EE6-0699C6904A18}" type="datetimeFigureOut">
              <a:rPr lang="pt-BR" smtClean="0"/>
              <a:t>12/09/2012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D1D47C3-5594-49A1-8EE6-0699C6904A18}" type="datetimeFigureOut">
              <a:rPr lang="pt-BR" smtClean="0"/>
              <a:t>12/09/2012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D1D47C3-5594-49A1-8EE6-0699C6904A18}" type="datetimeFigureOut">
              <a:rPr lang="pt-BR" smtClean="0"/>
              <a:t>12/09/2012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D1D47C3-5594-49A1-8EE6-0699C6904A18}" type="datetimeFigureOut">
              <a:rPr lang="pt-BR" smtClean="0"/>
              <a:t>12/09/2012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D1D47C3-5594-49A1-8EE6-0699C6904A18}" type="datetimeFigureOut">
              <a:rPr lang="pt-BR" smtClean="0"/>
              <a:t>12/09/2012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000DAD-2A84-46C8-A7E9-CE9B86E94817}"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D47C3-5594-49A1-8EE6-0699C6904A18}" type="datetimeFigureOut">
              <a:rPr lang="pt-BR" smtClean="0"/>
              <a:t>12/09/2012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00DAD-2A84-46C8-A7E9-CE9B86E94817}"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685800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pic>
        <p:nvPicPr>
          <p:cNvPr id="11" name="Imagem 4" descr="04"/>
          <p:cNvPicPr>
            <a:picLocks noChangeAspect="1" noChangeArrowheads="1"/>
          </p:cNvPicPr>
          <p:nvPr/>
        </p:nvPicPr>
        <p:blipFill>
          <a:blip r:embed="rId3">
            <a:clrChange>
              <a:clrFrom>
                <a:srgbClr val="E8DABD"/>
              </a:clrFrom>
              <a:clrTo>
                <a:srgbClr val="E8DABD">
                  <a:alpha val="0"/>
                </a:srgbClr>
              </a:clrTo>
            </a:clrChange>
            <a:lum bright="-20000"/>
          </a:blip>
          <a:srcRect/>
          <a:stretch>
            <a:fillRect/>
          </a:stretch>
        </p:blipFill>
        <p:spPr bwMode="auto">
          <a:xfrm>
            <a:off x="1394548" y="702124"/>
            <a:ext cx="6392162" cy="5512958"/>
          </a:xfrm>
          <a:prstGeom prst="rect">
            <a:avLst/>
          </a:prstGeom>
          <a:noFill/>
          <a:ln w="9525">
            <a:noFill/>
            <a:miter lim="800000"/>
            <a:headEnd/>
            <a:tailEnd/>
          </a:ln>
          <a:effectLst>
            <a:softEdge rad="635000"/>
          </a:effectLst>
        </p:spPr>
      </p:pic>
      <p:sp>
        <p:nvSpPr>
          <p:cNvPr id="5" name="Retângulo 4"/>
          <p:cNvSpPr/>
          <p:nvPr/>
        </p:nvSpPr>
        <p:spPr>
          <a:xfrm>
            <a:off x="0" y="71414"/>
            <a:ext cx="9144000" cy="1015663"/>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60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60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2500298" y="5701745"/>
            <a:ext cx="4357718" cy="584775"/>
          </a:xfrm>
          <a:prstGeom prst="rect">
            <a:avLst/>
          </a:prstGeom>
          <a:noFill/>
        </p:spPr>
        <p:txBody>
          <a:bodyPr wrap="square" rtlCol="0">
            <a:spAutoFit/>
          </a:bodyPr>
          <a:lstStyle/>
          <a:p>
            <a:r>
              <a:rPr lang="pt-BR" sz="32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32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32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32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32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3071802" y="6000768"/>
            <a:ext cx="3000396" cy="1015663"/>
          </a:xfrm>
          <a:prstGeom prst="rect">
            <a:avLst/>
          </a:prstGeom>
          <a:noFill/>
        </p:spPr>
        <p:txBody>
          <a:bodyPr wrap="square" rtlCol="0">
            <a:spAutoFit/>
          </a:bodyPr>
          <a:lstStyle/>
          <a:p>
            <a:pPr algn="ctr"/>
            <a:r>
              <a:rPr lang="pt-BR" sz="1200" b="1" dirty="0">
                <a:latin typeface="Arial" pitchFamily="34" charset="0"/>
                <a:cs typeface="Arial" pitchFamily="34" charset="0"/>
              </a:rPr>
              <a:t>O Nascimento de </a:t>
            </a:r>
            <a:r>
              <a:rPr lang="pt-BR" sz="1200" b="1" dirty="0" smtClean="0">
                <a:latin typeface="Arial" pitchFamily="34" charset="0"/>
                <a:cs typeface="Arial" pitchFamily="34" charset="0"/>
              </a:rPr>
              <a:t>Vênus</a:t>
            </a:r>
            <a:r>
              <a:rPr lang="pt-BR" sz="1200" dirty="0" smtClean="0">
                <a:latin typeface="Arial" pitchFamily="34" charset="0"/>
                <a:cs typeface="Arial" pitchFamily="34" charset="0"/>
              </a:rPr>
              <a:t>         </a:t>
            </a:r>
          </a:p>
          <a:p>
            <a:pPr algn="ctr"/>
            <a:r>
              <a:rPr lang="pt-BR" sz="1200" dirty="0" smtClean="0">
                <a:latin typeface="Arial" pitchFamily="34" charset="0"/>
                <a:cs typeface="Arial" pitchFamily="34" charset="0"/>
              </a:rPr>
              <a:t>Sandro </a:t>
            </a:r>
            <a:r>
              <a:rPr lang="pt-BR" sz="1200" dirty="0">
                <a:latin typeface="Arial" pitchFamily="34" charset="0"/>
                <a:cs typeface="Arial" pitchFamily="34" charset="0"/>
              </a:rPr>
              <a:t>Botticelli (cerca de </a:t>
            </a:r>
            <a:r>
              <a:rPr lang="pt-BR" sz="1200" dirty="0" smtClean="0">
                <a:latin typeface="Arial" pitchFamily="34" charset="0"/>
                <a:cs typeface="Arial" pitchFamily="34" charset="0"/>
              </a:rPr>
              <a:t>1485)</a:t>
            </a:r>
          </a:p>
          <a:p>
            <a:pPr algn="ctr"/>
            <a:r>
              <a:rPr lang="pt-BR" sz="1200" dirty="0" smtClean="0">
                <a:latin typeface="Arial" pitchFamily="34" charset="0"/>
                <a:cs typeface="Arial" pitchFamily="34" charset="0"/>
              </a:rPr>
              <a:t>Têmpera </a:t>
            </a:r>
            <a:r>
              <a:rPr lang="pt-BR" sz="1200" dirty="0">
                <a:latin typeface="Arial" pitchFamily="34" charset="0"/>
                <a:cs typeface="Arial" pitchFamily="34" charset="0"/>
              </a:rPr>
              <a:t>sobre tela, 1,72.5 x 2,78.5 cm</a:t>
            </a:r>
            <a:br>
              <a:rPr lang="pt-BR" sz="1200" dirty="0">
                <a:latin typeface="Arial" pitchFamily="34" charset="0"/>
                <a:cs typeface="Arial" pitchFamily="34" charset="0"/>
              </a:rPr>
            </a:br>
            <a:r>
              <a:rPr lang="pt-BR" sz="1200" dirty="0" smtClean="0">
                <a:latin typeface="Arial" pitchFamily="34" charset="0"/>
                <a:cs typeface="Arial" pitchFamily="34" charset="0"/>
              </a:rPr>
              <a:t>Galeria </a:t>
            </a:r>
            <a:r>
              <a:rPr lang="pt-BR" sz="1200" dirty="0" err="1">
                <a:latin typeface="Arial" pitchFamily="34" charset="0"/>
                <a:cs typeface="Arial" pitchFamily="34" charset="0"/>
              </a:rPr>
              <a:t>Uffizi</a:t>
            </a:r>
            <a:r>
              <a:rPr lang="pt-BR" sz="1200" dirty="0">
                <a:latin typeface="Arial" pitchFamily="34" charset="0"/>
                <a:cs typeface="Arial" pitchFamily="34" charset="0"/>
              </a:rPr>
              <a:t>, Florença</a:t>
            </a:r>
          </a:p>
          <a:p>
            <a:pPr algn="ctr"/>
            <a:endParaRPr lang="pt-BR" sz="1200" dirty="0">
              <a:latin typeface="Arial" pitchFamily="34" charset="0"/>
              <a:cs typeface="Arial" pitchFamily="34" charset="0"/>
            </a:endParaRPr>
          </a:p>
        </p:txBody>
      </p:sp>
      <p:pic>
        <p:nvPicPr>
          <p:cNvPr id="4098" name="Imagem 4" descr="[Botticelli+-+O+Nascimento+de+Vênus.jpg]"/>
          <p:cNvPicPr>
            <a:picLocks noChangeAspect="1" noChangeArrowheads="1"/>
          </p:cNvPicPr>
          <p:nvPr/>
        </p:nvPicPr>
        <p:blipFill>
          <a:blip r:embed="rId3"/>
          <a:srcRect/>
          <a:stretch>
            <a:fillRect/>
          </a:stretch>
        </p:blipFill>
        <p:spPr bwMode="auto">
          <a:xfrm>
            <a:off x="714348" y="857232"/>
            <a:ext cx="7897011" cy="507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642910" y="2930067"/>
            <a:ext cx="7858180" cy="1499065"/>
          </a:xfrm>
          <a:prstGeom prst="rect">
            <a:avLst/>
          </a:prstGeom>
          <a:noFill/>
        </p:spPr>
        <p:txBody>
          <a:bodyPr wrap="square" rtlCol="0">
            <a:spAutoFit/>
          </a:bodyPr>
          <a:lstStyle/>
          <a:p>
            <a:pPr algn="just">
              <a:lnSpc>
                <a:spcPct val="200000"/>
              </a:lnSpc>
            </a:pPr>
            <a:r>
              <a:rPr lang="pt-BR" sz="1600" dirty="0" smtClean="0"/>
              <a:t>“</a:t>
            </a:r>
            <a:r>
              <a:rPr lang="pt-BR" sz="1600" dirty="0"/>
              <a:t>Se a pintura e a escultura podem fazer as figuras moverem-se, nada as proíbe de tentar até mais, e algumas vezes chegam a igualar a arte dramática ao representar, num único quadro ou num único grupo escultórico, diversas cenas sucessivas. </a:t>
            </a:r>
            <a:r>
              <a:rPr lang="pt-BR" sz="1600" dirty="0" smtClean="0">
                <a:latin typeface="Arial" pitchFamily="34" charset="0"/>
                <a:cs typeface="Arial" pitchFamily="34" charset="0"/>
              </a:rPr>
              <a:t>” </a:t>
            </a:r>
            <a:r>
              <a:rPr lang="pt-BR" sz="1400" dirty="0" smtClean="0">
                <a:solidFill>
                  <a:schemeClr val="tx1">
                    <a:lumMod val="75000"/>
                    <a:lumOff val="25000"/>
                  </a:schemeClr>
                </a:solidFill>
                <a:latin typeface="Arial" pitchFamily="34" charset="0"/>
                <a:cs typeface="Arial" pitchFamily="34" charset="0"/>
              </a:rPr>
              <a:t>(</a:t>
            </a:r>
            <a:r>
              <a:rPr lang="pt-BR" sz="1400" dirty="0" smtClean="0">
                <a:solidFill>
                  <a:schemeClr val="tx1">
                    <a:lumMod val="75000"/>
                    <a:lumOff val="25000"/>
                  </a:schemeClr>
                </a:solidFill>
                <a:latin typeface="Arial" pitchFamily="34" charset="0"/>
                <a:cs typeface="Arial" pitchFamily="34" charset="0"/>
              </a:rPr>
              <a:t>RODIN In:GSELL – 1990, p.62</a:t>
            </a:r>
            <a:r>
              <a:rPr lang="pt-BR" sz="1400" dirty="0" smtClean="0">
                <a:solidFill>
                  <a:schemeClr val="tx1">
                    <a:lumMod val="75000"/>
                    <a:lumOff val="25000"/>
                  </a:schemeClr>
                </a:solidFill>
                <a:latin typeface="Arial" pitchFamily="34" charset="0"/>
                <a:cs typeface="Arial" pitchFamily="34" charset="0"/>
              </a:rPr>
              <a:t>)</a:t>
            </a:r>
            <a:endParaRPr lang="pt-BR" sz="1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642910" y="1357299"/>
            <a:ext cx="7858180" cy="4031873"/>
          </a:xfrm>
          <a:prstGeom prst="rect">
            <a:avLst/>
          </a:prstGeom>
          <a:noFill/>
        </p:spPr>
        <p:txBody>
          <a:bodyPr wrap="square" rtlCol="0">
            <a:spAutoFit/>
          </a:bodyPr>
          <a:lstStyle/>
          <a:p>
            <a:pPr algn="ctr">
              <a:lnSpc>
                <a:spcPct val="200000"/>
              </a:lnSpc>
            </a:pPr>
            <a:r>
              <a:rPr lang="pt-BR" sz="1600" b="1" dirty="0" smtClean="0">
                <a:latin typeface="Arial" pitchFamily="34" charset="0"/>
                <a:cs typeface="Arial" pitchFamily="34" charset="0"/>
              </a:rPr>
              <a:t>O Corpo: Movimento e Expressão</a:t>
            </a:r>
          </a:p>
          <a:p>
            <a:pPr>
              <a:lnSpc>
                <a:spcPct val="200000"/>
              </a:lnSpc>
            </a:pPr>
            <a:endParaRPr lang="pt-BR" sz="1600" dirty="0">
              <a:latin typeface="Arial" pitchFamily="34" charset="0"/>
              <a:cs typeface="Arial" pitchFamily="34" charset="0"/>
            </a:endParaRPr>
          </a:p>
          <a:p>
            <a:pPr algn="just">
              <a:lnSpc>
                <a:spcPct val="200000"/>
              </a:lnSpc>
            </a:pPr>
            <a:r>
              <a:rPr lang="pt-BR" sz="1600" dirty="0" smtClean="0">
                <a:latin typeface="Arial" pitchFamily="34" charset="0"/>
                <a:cs typeface="Arial" pitchFamily="34" charset="0"/>
              </a:rPr>
              <a:t>“(...) </a:t>
            </a:r>
            <a:r>
              <a:rPr lang="pt-BR" sz="1600" dirty="0">
                <a:latin typeface="Arial" pitchFamily="34" charset="0"/>
                <a:cs typeface="Arial" pitchFamily="34" charset="0"/>
              </a:rPr>
              <a:t>não há um só músculo do corpo que não expresse variações interiores. Cada um fala de alegria ou tristeza, de entusiasmo ou desespero, de calma ou raiva. Braços que se esticam, um torso que se abandona podem sorrir com tanta doçura quanto olhos ou lábios. Mas para poder interpretar todos os aspectos da carne é preciso que se esteja pacientemente treinado em soletrar e ler as páginas desse belo livro</a:t>
            </a:r>
            <a:r>
              <a:rPr lang="pt-BR" sz="1600" dirty="0" smtClean="0">
                <a:latin typeface="Arial" pitchFamily="34" charset="0"/>
                <a:cs typeface="Arial" pitchFamily="34" charset="0"/>
              </a:rPr>
              <a:t>.” </a:t>
            </a:r>
            <a:r>
              <a:rPr lang="pt-BR" sz="1400" dirty="0" smtClean="0">
                <a:solidFill>
                  <a:schemeClr val="tx1">
                    <a:lumMod val="75000"/>
                    <a:lumOff val="25000"/>
                  </a:schemeClr>
                </a:solidFill>
                <a:latin typeface="Arial" pitchFamily="34" charset="0"/>
                <a:cs typeface="Arial" pitchFamily="34" charset="0"/>
              </a:rPr>
              <a:t>(</a:t>
            </a:r>
            <a:r>
              <a:rPr lang="pt-BR" sz="1400" dirty="0" smtClean="0">
                <a:solidFill>
                  <a:schemeClr val="tx1">
                    <a:lumMod val="75000"/>
                    <a:lumOff val="25000"/>
                  </a:schemeClr>
                </a:solidFill>
                <a:latin typeface="Arial" pitchFamily="34" charset="0"/>
                <a:cs typeface="Arial" pitchFamily="34" charset="0"/>
              </a:rPr>
              <a:t>RODIN In:GSELL – 1990, p.20</a:t>
            </a:r>
            <a:r>
              <a:rPr lang="pt-BR" sz="1400" dirty="0" smtClean="0">
                <a:solidFill>
                  <a:schemeClr val="tx1">
                    <a:lumMod val="75000"/>
                    <a:lumOff val="25000"/>
                  </a:schemeClr>
                </a:solidFill>
                <a:latin typeface="Arial" pitchFamily="34" charset="0"/>
                <a:cs typeface="Arial" pitchFamily="34" charset="0"/>
              </a:rPr>
              <a:t>)</a:t>
            </a:r>
            <a:endParaRPr lang="pt-BR" sz="1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357158" y="1357299"/>
            <a:ext cx="8786842" cy="4154984"/>
          </a:xfrm>
          <a:prstGeom prst="rect">
            <a:avLst/>
          </a:prstGeom>
          <a:noFill/>
        </p:spPr>
        <p:txBody>
          <a:bodyPr wrap="square" rtlCol="0">
            <a:spAutoFit/>
          </a:bodyPr>
          <a:lstStyle/>
          <a:p>
            <a:pPr algn="ctr">
              <a:lnSpc>
                <a:spcPct val="200000"/>
              </a:lnSpc>
            </a:pPr>
            <a:r>
              <a:rPr lang="pt-BR" sz="1600" b="1" dirty="0" smtClean="0">
                <a:latin typeface="Arial" pitchFamily="34" charset="0"/>
                <a:cs typeface="Arial" pitchFamily="34" charset="0"/>
              </a:rPr>
              <a:t>Referências Bibliográficas</a:t>
            </a: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pPr>
              <a:lnSpc>
                <a:spcPct val="200000"/>
              </a:lnSpc>
            </a:pPr>
            <a:r>
              <a:rPr lang="en-US" sz="1200" dirty="0" smtClean="0">
                <a:latin typeface="Arial" pitchFamily="34" charset="0"/>
                <a:cs typeface="Arial" pitchFamily="34" charset="0"/>
              </a:rPr>
              <a:t>CHAPELLE, </a:t>
            </a:r>
            <a:r>
              <a:rPr lang="en-US" sz="1200" dirty="0" err="1" smtClean="0">
                <a:latin typeface="Arial" pitchFamily="34" charset="0"/>
                <a:cs typeface="Arial" pitchFamily="34" charset="0"/>
              </a:rPr>
              <a:t>Reine</a:t>
            </a:r>
            <a:r>
              <a:rPr lang="en-US" sz="1200" dirty="0" smtClean="0">
                <a:latin typeface="Arial" pitchFamily="34" charset="0"/>
                <a:cs typeface="Arial" pitchFamily="34" charset="0"/>
              </a:rPr>
              <a:t>-Marie Paris. </a:t>
            </a:r>
            <a:r>
              <a:rPr lang="pt-BR" sz="1200" b="1" dirty="0" err="1" smtClean="0">
                <a:latin typeface="Arial" pitchFamily="34" charset="0"/>
                <a:cs typeface="Arial" pitchFamily="34" charset="0"/>
              </a:rPr>
              <a:t>Camille</a:t>
            </a:r>
            <a:r>
              <a:rPr lang="pt-BR" sz="1200" b="1" dirty="0" smtClean="0">
                <a:latin typeface="Arial" pitchFamily="34" charset="0"/>
                <a:cs typeface="Arial" pitchFamily="34" charset="0"/>
              </a:rPr>
              <a:t> Claudel: esculturas, desenhos e pinturas</a:t>
            </a:r>
            <a:r>
              <a:rPr lang="pt-BR" sz="1200" dirty="0" smtClean="0">
                <a:latin typeface="Arial" pitchFamily="34" charset="0"/>
                <a:cs typeface="Arial" pitchFamily="34" charset="0"/>
              </a:rPr>
              <a:t>. Belo Horizonte: Edições, 1998.</a:t>
            </a:r>
          </a:p>
          <a:p>
            <a:pPr>
              <a:lnSpc>
                <a:spcPct val="200000"/>
              </a:lnSpc>
            </a:pPr>
            <a:endParaRPr lang="pt-BR" sz="1200" dirty="0" smtClean="0">
              <a:latin typeface="Arial" pitchFamily="34" charset="0"/>
              <a:cs typeface="Arial" pitchFamily="34" charset="0"/>
            </a:endParaRPr>
          </a:p>
          <a:p>
            <a:pPr>
              <a:lnSpc>
                <a:spcPct val="200000"/>
              </a:lnSpc>
            </a:pPr>
            <a:r>
              <a:rPr lang="pt-BR" sz="1200" dirty="0" smtClean="0">
                <a:latin typeface="Arial" pitchFamily="34" charset="0"/>
                <a:cs typeface="Arial" pitchFamily="34" charset="0"/>
              </a:rPr>
              <a:t>FONCILON, Henry. </a:t>
            </a:r>
            <a:r>
              <a:rPr lang="pt-BR" sz="1200" b="1" dirty="0" smtClean="0">
                <a:latin typeface="Arial" pitchFamily="34" charset="0"/>
                <a:cs typeface="Arial" pitchFamily="34" charset="0"/>
              </a:rPr>
              <a:t>A Vida das Formas.</a:t>
            </a:r>
            <a:r>
              <a:rPr lang="pt-BR" sz="1200" dirty="0" smtClean="0">
                <a:latin typeface="Arial" pitchFamily="34" charset="0"/>
                <a:cs typeface="Arial" pitchFamily="34" charset="0"/>
              </a:rPr>
              <a:t> Rio de Janeiro: </a:t>
            </a:r>
            <a:r>
              <a:rPr lang="pt-BR" sz="1200" dirty="0" err="1" smtClean="0">
                <a:latin typeface="Arial" pitchFamily="34" charset="0"/>
                <a:cs typeface="Arial" pitchFamily="34" charset="0"/>
              </a:rPr>
              <a:t>Zahar</a:t>
            </a:r>
            <a:r>
              <a:rPr lang="pt-BR" sz="1200" dirty="0" smtClean="0">
                <a:latin typeface="Arial" pitchFamily="34" charset="0"/>
                <a:cs typeface="Arial" pitchFamily="34" charset="0"/>
              </a:rPr>
              <a:t> Editores, 1981.</a:t>
            </a:r>
          </a:p>
          <a:p>
            <a:pPr>
              <a:lnSpc>
                <a:spcPct val="200000"/>
              </a:lnSpc>
            </a:pPr>
            <a:endParaRPr lang="pt-BR" sz="1200" dirty="0">
              <a:latin typeface="Arial" pitchFamily="34" charset="0"/>
              <a:cs typeface="Arial" pitchFamily="34" charset="0"/>
            </a:endParaRPr>
          </a:p>
          <a:p>
            <a:pPr>
              <a:lnSpc>
                <a:spcPct val="200000"/>
              </a:lnSpc>
            </a:pPr>
            <a:r>
              <a:rPr lang="pt-BR" sz="1200" dirty="0">
                <a:latin typeface="Arial" pitchFamily="34" charset="0"/>
                <a:cs typeface="Arial" pitchFamily="34" charset="0"/>
              </a:rPr>
              <a:t>GSELL, Paul. </a:t>
            </a:r>
            <a:r>
              <a:rPr lang="pt-BR" sz="1200" b="1" dirty="0">
                <a:latin typeface="Arial" pitchFamily="34" charset="0"/>
                <a:cs typeface="Arial" pitchFamily="34" charset="0"/>
              </a:rPr>
              <a:t>Auguste Rodin/A Arte: Conversas com Paul </a:t>
            </a:r>
            <a:r>
              <a:rPr lang="pt-BR" sz="1200" b="1" dirty="0" err="1">
                <a:latin typeface="Arial" pitchFamily="34" charset="0"/>
                <a:cs typeface="Arial" pitchFamily="34" charset="0"/>
              </a:rPr>
              <a:t>Gsell</a:t>
            </a:r>
            <a:r>
              <a:rPr lang="pt-BR" sz="1200" dirty="0">
                <a:latin typeface="Arial" pitchFamily="34" charset="0"/>
                <a:cs typeface="Arial" pitchFamily="34" charset="0"/>
              </a:rPr>
              <a:t>. Rio de Janeiro: Nova Fronteira, 1990. </a:t>
            </a:r>
          </a:p>
          <a:p>
            <a:pPr>
              <a:lnSpc>
                <a:spcPct val="200000"/>
              </a:lnSpc>
            </a:pPr>
            <a:endParaRPr lang="en-US" sz="1200" dirty="0" smtClean="0">
              <a:latin typeface="Arial" pitchFamily="34" charset="0"/>
              <a:cs typeface="Arial" pitchFamily="34" charset="0"/>
            </a:endParaRPr>
          </a:p>
          <a:p>
            <a:pPr>
              <a:lnSpc>
                <a:spcPct val="200000"/>
              </a:lnSpc>
            </a:pPr>
            <a:r>
              <a:rPr lang="en-US" sz="1200" dirty="0" smtClean="0">
                <a:latin typeface="Arial" pitchFamily="34" charset="0"/>
                <a:cs typeface="Arial" pitchFamily="34" charset="0"/>
              </a:rPr>
              <a:t>LITTLE</a:t>
            </a:r>
            <a:r>
              <a:rPr lang="en-US" sz="1200" dirty="0">
                <a:latin typeface="Arial" pitchFamily="34" charset="0"/>
                <a:cs typeface="Arial" pitchFamily="34" charset="0"/>
              </a:rPr>
              <a:t>, Stephen. </a:t>
            </a:r>
            <a:r>
              <a:rPr lang="en-US" sz="1200" b="1" dirty="0" err="1">
                <a:latin typeface="Arial" pitchFamily="34" charset="0"/>
                <a:cs typeface="Arial" pitchFamily="34" charset="0"/>
              </a:rPr>
              <a:t>Ismos</a:t>
            </a:r>
            <a:r>
              <a:rPr lang="en-US" sz="1200" b="1" dirty="0">
                <a:latin typeface="Arial" pitchFamily="34" charset="0"/>
                <a:cs typeface="Arial" pitchFamily="34" charset="0"/>
              </a:rPr>
              <a:t>: </a:t>
            </a:r>
            <a:r>
              <a:rPr lang="en-US" sz="1200" b="1" dirty="0" err="1">
                <a:latin typeface="Arial" pitchFamily="34" charset="0"/>
                <a:cs typeface="Arial" pitchFamily="34" charset="0"/>
              </a:rPr>
              <a:t>entender</a:t>
            </a:r>
            <a:r>
              <a:rPr lang="en-US" sz="1200" b="1" dirty="0">
                <a:latin typeface="Arial" pitchFamily="34" charset="0"/>
                <a:cs typeface="Arial" pitchFamily="34" charset="0"/>
              </a:rPr>
              <a:t> a arte</a:t>
            </a:r>
            <a:r>
              <a:rPr lang="en-US" sz="1200" dirty="0">
                <a:latin typeface="Arial" pitchFamily="34" charset="0"/>
                <a:cs typeface="Arial" pitchFamily="34" charset="0"/>
              </a:rPr>
              <a:t>. </a:t>
            </a:r>
            <a:r>
              <a:rPr lang="en-US" sz="1200" dirty="0" err="1">
                <a:latin typeface="Arial" pitchFamily="34" charset="0"/>
                <a:cs typeface="Arial" pitchFamily="34" charset="0"/>
              </a:rPr>
              <a:t>Singapura</a:t>
            </a:r>
            <a:r>
              <a:rPr lang="en-US" sz="1200" dirty="0">
                <a:latin typeface="Arial" pitchFamily="34" charset="0"/>
                <a:cs typeface="Arial" pitchFamily="34" charset="0"/>
              </a:rPr>
              <a:t>: </a:t>
            </a:r>
            <a:r>
              <a:rPr lang="en-US" sz="1200" dirty="0" err="1">
                <a:latin typeface="Arial" pitchFamily="34" charset="0"/>
                <a:cs typeface="Arial" pitchFamily="34" charset="0"/>
              </a:rPr>
              <a:t>Lisma</a:t>
            </a:r>
            <a:r>
              <a:rPr lang="en-US" sz="1200" dirty="0">
                <a:latin typeface="Arial" pitchFamily="34" charset="0"/>
                <a:cs typeface="Arial" pitchFamily="34" charset="0"/>
              </a:rPr>
              <a:t>, 2006</a:t>
            </a:r>
            <a:r>
              <a:rPr lang="en-US" sz="12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1928794" y="1643050"/>
            <a:ext cx="5429288" cy="3539430"/>
          </a:xfrm>
          <a:prstGeom prst="rect">
            <a:avLst/>
          </a:prstGeom>
          <a:noFill/>
        </p:spPr>
        <p:txBody>
          <a:bodyPr wrap="square" rtlCol="0">
            <a:spAutoFit/>
          </a:bodyPr>
          <a:lstStyle/>
          <a:p>
            <a:pPr algn="just">
              <a:lnSpc>
                <a:spcPct val="200000"/>
              </a:lnSpc>
            </a:pPr>
            <a:r>
              <a:rPr lang="pt-BR" sz="1600" dirty="0">
                <a:latin typeface="Arial" pitchFamily="34" charset="0"/>
                <a:cs typeface="Arial" pitchFamily="34" charset="0"/>
              </a:rPr>
              <a:t>“Feita de carreira de pedras, talhada no mármore, moldada no bronze, fixada sob o verniz, gravada no cobre ou na madeira, a obra de arte só é imóvel na aparência. Ela exprime um desejo de imobilidade, é uma pausa, mas como um momento no passado. Na realidade, ela nasce de uma mudança e prepara outra. Em uma mesma figura, há várias outras (...)” </a:t>
            </a:r>
            <a:r>
              <a:rPr lang="pt-BR" sz="1400" dirty="0">
                <a:solidFill>
                  <a:schemeClr val="tx1">
                    <a:lumMod val="75000"/>
                    <a:lumOff val="25000"/>
                  </a:schemeClr>
                </a:solidFill>
                <a:latin typeface="Arial" pitchFamily="34" charset="0"/>
                <a:cs typeface="Arial" pitchFamily="34" charset="0"/>
              </a:rPr>
              <a:t>(FONCILON – 1983, p. 18)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642910" y="1380731"/>
            <a:ext cx="8001056" cy="5262979"/>
          </a:xfrm>
          <a:prstGeom prst="rect">
            <a:avLst/>
          </a:prstGeom>
          <a:noFill/>
        </p:spPr>
        <p:txBody>
          <a:bodyPr wrap="square" rtlCol="0">
            <a:spAutoFit/>
          </a:bodyPr>
          <a:lstStyle/>
          <a:p>
            <a:pPr algn="ctr">
              <a:lnSpc>
                <a:spcPct val="200000"/>
              </a:lnSpc>
            </a:pPr>
            <a:r>
              <a:rPr lang="pt-BR" sz="4000" dirty="0" smtClean="0">
                <a:solidFill>
                  <a:schemeClr val="accent2">
                    <a:lumMod val="50000"/>
                  </a:schemeClr>
                </a:solidFill>
                <a:latin typeface="Arial" pitchFamily="34" charset="0"/>
                <a:cs typeface="Arial" pitchFamily="34" charset="0"/>
              </a:rPr>
              <a:t>Impressionismo </a:t>
            </a:r>
          </a:p>
          <a:p>
            <a:pPr algn="ctr">
              <a:lnSpc>
                <a:spcPct val="200000"/>
              </a:lnSpc>
            </a:pPr>
            <a:r>
              <a:rPr lang="pt-BR" sz="2400" dirty="0" smtClean="0">
                <a:solidFill>
                  <a:schemeClr val="accent2">
                    <a:lumMod val="50000"/>
                  </a:schemeClr>
                </a:solidFill>
                <a:latin typeface="Arial" pitchFamily="34" charset="0"/>
                <a:cs typeface="Arial" pitchFamily="34" charset="0"/>
              </a:rPr>
              <a:t>1874 – 1886</a:t>
            </a:r>
          </a:p>
          <a:p>
            <a:pPr algn="ctr">
              <a:lnSpc>
                <a:spcPct val="200000"/>
              </a:lnSpc>
            </a:pPr>
            <a:endParaRPr lang="pt-BR" sz="2000" dirty="0">
              <a:solidFill>
                <a:schemeClr val="tx1">
                  <a:lumMod val="75000"/>
                  <a:lumOff val="25000"/>
                </a:schemeClr>
              </a:solidFill>
              <a:latin typeface="Arial" pitchFamily="34" charset="0"/>
              <a:cs typeface="Arial" pitchFamily="34" charset="0"/>
            </a:endParaRPr>
          </a:p>
          <a:p>
            <a:pPr algn="just">
              <a:lnSpc>
                <a:spcPct val="200000"/>
              </a:lnSpc>
            </a:pPr>
            <a:r>
              <a:rPr lang="pt-BR" sz="1600" dirty="0">
                <a:latin typeface="Arial" pitchFamily="34" charset="0"/>
                <a:cs typeface="Arial" pitchFamily="34" charset="0"/>
              </a:rPr>
              <a:t> “Os impressionistas não estavam interessados em contar histórias, nem em pintar a moral, preferindo deixar estes temas para os acadêmicos. Em contrapartida, preferiam captar as impressões sensoriais. Acima de tudo, queriam suscitar sensações de luz, cor e movimento.” </a:t>
            </a:r>
            <a:r>
              <a:rPr lang="pt-BR" sz="1400" dirty="0">
                <a:solidFill>
                  <a:schemeClr val="tx1">
                    <a:lumMod val="75000"/>
                    <a:lumOff val="25000"/>
                  </a:schemeClr>
                </a:solidFill>
                <a:latin typeface="Arial" pitchFamily="34" charset="0"/>
                <a:cs typeface="Arial" pitchFamily="34" charset="0"/>
              </a:rPr>
              <a:t>(LITTLE – 2006, p. 84)</a:t>
            </a:r>
          </a:p>
          <a:p>
            <a:pPr algn="ctr">
              <a:lnSpc>
                <a:spcPct val="200000"/>
              </a:lnSpc>
            </a:pPr>
            <a:endParaRPr lang="pt-BR"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Imagem 4" descr="04"/>
          <p:cNvPicPr>
            <a:picLocks noChangeAspect="1" noChangeArrowheads="1"/>
          </p:cNvPicPr>
          <p:nvPr/>
        </p:nvPicPr>
        <p:blipFill>
          <a:blip r:embed="rId3"/>
          <a:srcRect/>
          <a:stretch>
            <a:fillRect/>
          </a:stretch>
        </p:blipFill>
        <p:spPr bwMode="auto">
          <a:xfrm>
            <a:off x="1643042" y="785794"/>
            <a:ext cx="5880994" cy="5072098"/>
          </a:xfrm>
          <a:prstGeom prst="rect">
            <a:avLst/>
          </a:prstGeom>
          <a:noFill/>
          <a:ln w="9525">
            <a:solidFill>
              <a:schemeClr val="tx1"/>
            </a:solidFill>
            <a:miter lim="800000"/>
            <a:headEnd/>
            <a:tailEnd/>
          </a:ln>
        </p:spPr>
      </p:pic>
      <p:sp>
        <p:nvSpPr>
          <p:cNvPr id="10" name="CaixaDeTexto 9"/>
          <p:cNvSpPr txBox="1"/>
          <p:nvPr/>
        </p:nvSpPr>
        <p:spPr>
          <a:xfrm>
            <a:off x="3714744" y="6068817"/>
            <a:ext cx="1817870" cy="646331"/>
          </a:xfrm>
          <a:prstGeom prst="rect">
            <a:avLst/>
          </a:prstGeom>
          <a:noFill/>
        </p:spPr>
        <p:txBody>
          <a:bodyPr wrap="square" rtlCol="0">
            <a:spAutoFit/>
          </a:bodyPr>
          <a:lstStyle/>
          <a:p>
            <a:pPr algn="ctr"/>
            <a:r>
              <a:rPr lang="pt-BR" sz="1200" b="1" dirty="0">
                <a:latin typeface="Arial" pitchFamily="34" charset="0"/>
                <a:cs typeface="Arial" pitchFamily="34" charset="0"/>
              </a:rPr>
              <a:t>O Golpe de Vento</a:t>
            </a:r>
          </a:p>
          <a:p>
            <a:pPr algn="ctr"/>
            <a:r>
              <a:rPr lang="pt-BR" sz="1200" dirty="0" err="1">
                <a:latin typeface="Arial" pitchFamily="34" charset="0"/>
                <a:cs typeface="Arial" pitchFamily="34" charset="0"/>
              </a:rPr>
              <a:t>Camille</a:t>
            </a:r>
            <a:r>
              <a:rPr lang="pt-BR" sz="1200" dirty="0">
                <a:latin typeface="Arial" pitchFamily="34" charset="0"/>
                <a:cs typeface="Arial" pitchFamily="34" charset="0"/>
              </a:rPr>
              <a:t> </a:t>
            </a:r>
            <a:r>
              <a:rPr lang="pt-BR" sz="1200" dirty="0" err="1">
                <a:latin typeface="Arial" pitchFamily="34" charset="0"/>
                <a:cs typeface="Arial" pitchFamily="34" charset="0"/>
              </a:rPr>
              <a:t>Corot</a:t>
            </a:r>
            <a:endParaRPr lang="pt-BR" sz="1200" dirty="0">
              <a:latin typeface="Arial" pitchFamily="34" charset="0"/>
              <a:cs typeface="Arial" pitchFamily="34" charset="0"/>
            </a:endParaRPr>
          </a:p>
          <a:p>
            <a:pPr algn="ctr"/>
            <a:r>
              <a:rPr lang="pt-BR" sz="1200" dirty="0">
                <a:latin typeface="Arial" pitchFamily="34" charset="0"/>
                <a:cs typeface="Arial" pitchFamily="34" charset="0"/>
              </a:rPr>
              <a:t>Museu de Belas </a:t>
            </a:r>
            <a:r>
              <a:rPr lang="pt-BR" sz="1200" dirty="0" smtClean="0">
                <a:latin typeface="Arial" pitchFamily="34" charset="0"/>
                <a:cs typeface="Arial" pitchFamily="34" charset="0"/>
              </a:rPr>
              <a:t>Artes</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3286116" y="6068817"/>
            <a:ext cx="2571768" cy="646331"/>
          </a:xfrm>
          <a:prstGeom prst="rect">
            <a:avLst/>
          </a:prstGeom>
          <a:noFill/>
        </p:spPr>
        <p:txBody>
          <a:bodyPr wrap="square" rtlCol="0">
            <a:spAutoFit/>
          </a:bodyPr>
          <a:lstStyle/>
          <a:p>
            <a:pPr algn="ctr"/>
            <a:r>
              <a:rPr lang="pt-BR" sz="1200" b="1" dirty="0">
                <a:latin typeface="Arial" pitchFamily="34" charset="0"/>
                <a:cs typeface="Arial" pitchFamily="34" charset="0"/>
              </a:rPr>
              <a:t>Corrida de Cavalos em </a:t>
            </a:r>
            <a:r>
              <a:rPr lang="pt-BR" sz="1200" b="1" dirty="0" err="1">
                <a:latin typeface="Arial" pitchFamily="34" charset="0"/>
                <a:cs typeface="Arial" pitchFamily="34" charset="0"/>
              </a:rPr>
              <a:t>Epsom</a:t>
            </a:r>
            <a:endParaRPr lang="pt-BR" sz="1200" b="1" dirty="0">
              <a:latin typeface="Arial" pitchFamily="34" charset="0"/>
              <a:cs typeface="Arial" pitchFamily="34" charset="0"/>
            </a:endParaRPr>
          </a:p>
          <a:p>
            <a:pPr algn="ctr"/>
            <a:r>
              <a:rPr lang="pt-BR" sz="1200" dirty="0" err="1">
                <a:latin typeface="Arial" pitchFamily="34" charset="0"/>
                <a:cs typeface="Arial" pitchFamily="34" charset="0"/>
              </a:rPr>
              <a:t>Gericault</a:t>
            </a:r>
            <a:endParaRPr lang="pt-BR" sz="1200" dirty="0">
              <a:latin typeface="Arial" pitchFamily="34" charset="0"/>
              <a:cs typeface="Arial" pitchFamily="34" charset="0"/>
            </a:endParaRPr>
          </a:p>
          <a:p>
            <a:pPr algn="ctr"/>
            <a:r>
              <a:rPr lang="pt-BR" sz="1200" dirty="0">
                <a:latin typeface="Arial" pitchFamily="34" charset="0"/>
                <a:cs typeface="Arial" pitchFamily="34" charset="0"/>
              </a:rPr>
              <a:t>Museu do Louvre</a:t>
            </a:r>
          </a:p>
        </p:txBody>
      </p:sp>
      <p:pic>
        <p:nvPicPr>
          <p:cNvPr id="2050" name="Imagem 7" descr="Ficheiro:Jean Louis Théodore Géricault 001.jpg"/>
          <p:cNvPicPr>
            <a:picLocks noChangeAspect="1" noChangeArrowheads="1"/>
          </p:cNvPicPr>
          <p:nvPr/>
        </p:nvPicPr>
        <p:blipFill>
          <a:blip r:embed="rId3"/>
          <a:srcRect/>
          <a:stretch>
            <a:fillRect/>
          </a:stretch>
        </p:blipFill>
        <p:spPr bwMode="auto">
          <a:xfrm>
            <a:off x="1071538" y="857232"/>
            <a:ext cx="7262294" cy="5068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785786" y="2143116"/>
            <a:ext cx="7715304" cy="3046988"/>
          </a:xfrm>
          <a:prstGeom prst="rect">
            <a:avLst/>
          </a:prstGeom>
          <a:noFill/>
        </p:spPr>
        <p:txBody>
          <a:bodyPr wrap="square" rtlCol="0">
            <a:spAutoFit/>
          </a:bodyPr>
          <a:lstStyle/>
          <a:p>
            <a:pPr algn="just">
              <a:lnSpc>
                <a:spcPct val="200000"/>
              </a:lnSpc>
            </a:pPr>
            <a:r>
              <a:rPr lang="pt-BR" sz="1600" dirty="0" smtClean="0">
                <a:latin typeface="Arial" pitchFamily="34" charset="0"/>
                <a:cs typeface="Arial" pitchFamily="34" charset="0"/>
              </a:rPr>
              <a:t>“Criticam </a:t>
            </a:r>
            <a:r>
              <a:rPr lang="pt-BR" sz="1600" dirty="0" err="1">
                <a:latin typeface="Arial" pitchFamily="34" charset="0"/>
                <a:cs typeface="Arial" pitchFamily="34" charset="0"/>
              </a:rPr>
              <a:t>Géricault</a:t>
            </a:r>
            <a:r>
              <a:rPr lang="pt-BR" sz="1600" dirty="0">
                <a:latin typeface="Arial" pitchFamily="34" charset="0"/>
                <a:cs typeface="Arial" pitchFamily="34" charset="0"/>
              </a:rPr>
              <a:t> porque em sua obra </a:t>
            </a:r>
            <a:r>
              <a:rPr lang="pt-BR" sz="1600" i="1" dirty="0">
                <a:latin typeface="Arial" pitchFamily="34" charset="0"/>
                <a:cs typeface="Arial" pitchFamily="34" charset="0"/>
              </a:rPr>
              <a:t>Corrida de Cavalos em </a:t>
            </a:r>
            <a:r>
              <a:rPr lang="pt-BR" sz="1600" i="1" dirty="0" err="1">
                <a:latin typeface="Arial" pitchFamily="34" charset="0"/>
                <a:cs typeface="Arial" pitchFamily="34" charset="0"/>
              </a:rPr>
              <a:t>Epsom</a:t>
            </a:r>
            <a:r>
              <a:rPr lang="pt-BR" sz="1600" dirty="0">
                <a:latin typeface="Arial" pitchFamily="34" charset="0"/>
                <a:cs typeface="Arial" pitchFamily="34" charset="0"/>
              </a:rPr>
              <a:t>, que está no Louvre, ele pinta cavalos galopando em alta velocidade com as patas traseiras e dianteiras simultaneamente levantadas. Dizem que a chapa fotográfica nunca mostra isso. (...) Ora, creio que é </a:t>
            </a:r>
            <a:r>
              <a:rPr lang="pt-BR" sz="1600" dirty="0" err="1">
                <a:latin typeface="Arial" pitchFamily="34" charset="0"/>
                <a:cs typeface="Arial" pitchFamily="34" charset="0"/>
              </a:rPr>
              <a:t>Géricault</a:t>
            </a:r>
            <a:r>
              <a:rPr lang="pt-BR" sz="1600" dirty="0">
                <a:latin typeface="Arial" pitchFamily="34" charset="0"/>
                <a:cs typeface="Arial" pitchFamily="34" charset="0"/>
              </a:rPr>
              <a:t> quem tem razão, e não a fotografia, pois os cavalos pintados parecem voar. (...) Somente esta verdade nos importa porque é ela o que vemos e o que nos impressiona.”  </a:t>
            </a:r>
            <a:r>
              <a:rPr lang="pt-BR" sz="1600" dirty="0">
                <a:solidFill>
                  <a:schemeClr val="tx1">
                    <a:lumMod val="75000"/>
                    <a:lumOff val="25000"/>
                  </a:schemeClr>
                </a:solidFill>
                <a:latin typeface="Arial" pitchFamily="34" charset="0"/>
                <a:cs typeface="Arial" pitchFamily="34" charset="0"/>
              </a:rPr>
              <a:t>(</a:t>
            </a:r>
            <a:r>
              <a:rPr lang="pt-BR" sz="1400" dirty="0">
                <a:solidFill>
                  <a:schemeClr val="tx1">
                    <a:lumMod val="75000"/>
                    <a:lumOff val="25000"/>
                  </a:schemeClr>
                </a:solidFill>
                <a:latin typeface="Arial" pitchFamily="34" charset="0"/>
                <a:cs typeface="Arial" pitchFamily="34" charset="0"/>
              </a:rPr>
              <a:t>RODIN In:GSELL – 1990, p.61</a:t>
            </a:r>
            <a:r>
              <a:rPr lang="pt-BR" sz="1600" dirty="0" smtClean="0">
                <a:solidFill>
                  <a:schemeClr val="tx1">
                    <a:lumMod val="75000"/>
                    <a:lumOff val="25000"/>
                  </a:schemeClr>
                </a:solidFill>
                <a:latin typeface="Arial" pitchFamily="34" charset="0"/>
                <a:cs typeface="Arial" pitchFamily="34" charset="0"/>
              </a:rPr>
              <a:t>)</a:t>
            </a:r>
            <a:endParaRPr lang="pt-BR" sz="1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785786" y="1571612"/>
            <a:ext cx="7715304" cy="3539430"/>
          </a:xfrm>
          <a:prstGeom prst="rect">
            <a:avLst/>
          </a:prstGeom>
          <a:noFill/>
        </p:spPr>
        <p:txBody>
          <a:bodyPr wrap="square" rtlCol="0">
            <a:spAutoFit/>
          </a:bodyPr>
          <a:lstStyle/>
          <a:p>
            <a:pPr algn="ctr">
              <a:lnSpc>
                <a:spcPct val="200000"/>
              </a:lnSpc>
            </a:pPr>
            <a:r>
              <a:rPr lang="pt-BR" sz="1600" b="1" dirty="0" smtClean="0">
                <a:latin typeface="Arial" pitchFamily="34" charset="0"/>
                <a:cs typeface="Arial" pitchFamily="34" charset="0"/>
              </a:rPr>
              <a:t>Instantes Sucessivos </a:t>
            </a:r>
            <a:r>
              <a:rPr lang="pt-BR" sz="1600" dirty="0" smtClean="0">
                <a:latin typeface="Arial" pitchFamily="34" charset="0"/>
                <a:cs typeface="Arial" pitchFamily="34" charset="0"/>
              </a:rPr>
              <a:t/>
            </a:r>
            <a:br>
              <a:rPr lang="pt-BR" sz="1600" dirty="0" smtClean="0">
                <a:latin typeface="Arial" pitchFamily="34" charset="0"/>
                <a:cs typeface="Arial" pitchFamily="34" charset="0"/>
              </a:rPr>
            </a:br>
            <a:endParaRPr lang="pt-BR" sz="1600" dirty="0" smtClean="0">
              <a:latin typeface="Arial" pitchFamily="34" charset="0"/>
              <a:cs typeface="Arial" pitchFamily="34" charset="0"/>
            </a:endParaRPr>
          </a:p>
          <a:p>
            <a:pPr algn="just">
              <a:lnSpc>
                <a:spcPct val="200000"/>
              </a:lnSpc>
            </a:pPr>
            <a:r>
              <a:rPr lang="pt-BR" sz="1600" dirty="0" smtClean="0">
                <a:latin typeface="Arial" pitchFamily="34" charset="0"/>
                <a:cs typeface="Arial" pitchFamily="34" charset="0"/>
              </a:rPr>
              <a:t>“</a:t>
            </a:r>
            <a:r>
              <a:rPr lang="pt-BR" sz="1600" dirty="0">
                <a:latin typeface="Arial" pitchFamily="34" charset="0"/>
                <a:cs typeface="Arial" pitchFamily="34" charset="0"/>
              </a:rPr>
              <a:t>É, em suma, uma metamorfose que o pintor ou escultor executa ao fazer seus personagens moverem-se. Ele representa a passagem de uma pose à outra - indica quão imperceptivelmente a primeira desliza para a segunda. Em sua obra ainda se discerne uma parte daquilo que foi, enquanto se descobre em parte o que vai ser</a:t>
            </a:r>
            <a:r>
              <a:rPr lang="pt-BR" sz="1600" dirty="0" smtClean="0">
                <a:latin typeface="Arial" pitchFamily="34" charset="0"/>
                <a:cs typeface="Arial" pitchFamily="34" charset="0"/>
              </a:rPr>
              <a:t>.” </a:t>
            </a:r>
            <a:r>
              <a:rPr lang="pt-BR" sz="1600" dirty="0" smtClean="0">
                <a:solidFill>
                  <a:schemeClr val="tx1">
                    <a:lumMod val="75000"/>
                    <a:lumOff val="25000"/>
                  </a:schemeClr>
                </a:solidFill>
                <a:latin typeface="Arial" pitchFamily="34" charset="0"/>
                <a:cs typeface="Arial" pitchFamily="34" charset="0"/>
              </a:rPr>
              <a:t>(</a:t>
            </a:r>
            <a:r>
              <a:rPr lang="pt-BR" sz="1400" dirty="0" smtClean="0">
                <a:solidFill>
                  <a:schemeClr val="tx1">
                    <a:lumMod val="75000"/>
                    <a:lumOff val="25000"/>
                  </a:schemeClr>
                </a:solidFill>
                <a:latin typeface="Arial" pitchFamily="34" charset="0"/>
                <a:cs typeface="Arial" pitchFamily="34" charset="0"/>
              </a:rPr>
              <a:t>RODIN In:GSELL – 1990, p.55-56</a:t>
            </a:r>
            <a:r>
              <a:rPr lang="pt-BR" sz="1600" dirty="0" smtClean="0">
                <a:solidFill>
                  <a:schemeClr val="tx1">
                    <a:lumMod val="75000"/>
                    <a:lumOff val="25000"/>
                  </a:schemeClr>
                </a:solidFill>
                <a:latin typeface="Arial" pitchFamily="34" charset="0"/>
                <a:cs typeface="Arial" pitchFamily="34" charset="0"/>
              </a:rPr>
              <a:t>)</a:t>
            </a:r>
            <a:endParaRPr lang="pt-BR" sz="1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3286116" y="5857892"/>
            <a:ext cx="2571768" cy="1015663"/>
          </a:xfrm>
          <a:prstGeom prst="rect">
            <a:avLst/>
          </a:prstGeom>
          <a:noFill/>
        </p:spPr>
        <p:txBody>
          <a:bodyPr wrap="square" rtlCol="0">
            <a:spAutoFit/>
          </a:bodyPr>
          <a:lstStyle/>
          <a:p>
            <a:pPr algn="ctr"/>
            <a:r>
              <a:rPr lang="pt-BR" sz="1200" b="1" dirty="0">
                <a:latin typeface="Arial" pitchFamily="34" charset="0"/>
                <a:cs typeface="Arial" pitchFamily="34" charset="0"/>
              </a:rPr>
              <a:t>A Valsa</a:t>
            </a:r>
          </a:p>
          <a:p>
            <a:pPr algn="ctr"/>
            <a:r>
              <a:rPr lang="pt-BR" sz="1200" dirty="0" err="1">
                <a:latin typeface="Arial" pitchFamily="34" charset="0"/>
                <a:cs typeface="Arial" pitchFamily="34" charset="0"/>
              </a:rPr>
              <a:t>Camille</a:t>
            </a:r>
            <a:r>
              <a:rPr lang="pt-BR" sz="1200" dirty="0">
                <a:latin typeface="Arial" pitchFamily="34" charset="0"/>
                <a:cs typeface="Arial" pitchFamily="34" charset="0"/>
              </a:rPr>
              <a:t> Claudel</a:t>
            </a:r>
            <a:br>
              <a:rPr lang="pt-BR" sz="1200" dirty="0">
                <a:latin typeface="Arial" pitchFamily="34" charset="0"/>
                <a:cs typeface="Arial" pitchFamily="34" charset="0"/>
              </a:rPr>
            </a:br>
            <a:r>
              <a:rPr lang="pt-BR" sz="1200" dirty="0" smtClean="0">
                <a:latin typeface="Arial" pitchFamily="34" charset="0"/>
                <a:cs typeface="Arial" pitchFamily="34" charset="0"/>
              </a:rPr>
              <a:t>Bronze - 46,3 </a:t>
            </a:r>
            <a:r>
              <a:rPr lang="pt-BR" sz="1200" dirty="0">
                <a:latin typeface="Arial" pitchFamily="34" charset="0"/>
                <a:cs typeface="Arial" pitchFamily="34" charset="0"/>
              </a:rPr>
              <a:t>x 33 x 19,7 cm</a:t>
            </a:r>
          </a:p>
          <a:p>
            <a:pPr algn="ctr"/>
            <a:r>
              <a:rPr lang="pt-BR" sz="1200" dirty="0">
                <a:latin typeface="Arial" pitchFamily="34" charset="0"/>
                <a:cs typeface="Arial" pitchFamily="34" charset="0"/>
              </a:rPr>
              <a:t>Museu </a:t>
            </a:r>
            <a:r>
              <a:rPr lang="pt-BR" sz="1200" dirty="0" err="1">
                <a:latin typeface="Arial" pitchFamily="34" charset="0"/>
                <a:cs typeface="Arial" pitchFamily="34" charset="0"/>
              </a:rPr>
              <a:t>Saint-Croix</a:t>
            </a:r>
            <a:r>
              <a:rPr lang="pt-BR" sz="1200" dirty="0">
                <a:latin typeface="Arial" pitchFamily="34" charset="0"/>
                <a:cs typeface="Arial" pitchFamily="34" charset="0"/>
              </a:rPr>
              <a:t/>
            </a:r>
            <a:br>
              <a:rPr lang="pt-BR" sz="1200" dirty="0">
                <a:latin typeface="Arial" pitchFamily="34" charset="0"/>
                <a:cs typeface="Arial" pitchFamily="34" charset="0"/>
              </a:rPr>
            </a:br>
            <a:endParaRPr lang="pt-BR" sz="1200" dirty="0">
              <a:latin typeface="Arial" pitchFamily="34" charset="0"/>
              <a:cs typeface="Arial" pitchFamily="34" charset="0"/>
            </a:endParaRPr>
          </a:p>
        </p:txBody>
      </p:sp>
      <p:pic>
        <p:nvPicPr>
          <p:cNvPr id="3074" name="Imagem 3" descr="03"/>
          <p:cNvPicPr>
            <a:picLocks noChangeAspect="1" noChangeArrowheads="1"/>
          </p:cNvPicPr>
          <p:nvPr/>
        </p:nvPicPr>
        <p:blipFill>
          <a:blip r:embed="rId3" cstate="print"/>
          <a:srcRect/>
          <a:stretch>
            <a:fillRect/>
          </a:stretch>
        </p:blipFill>
        <p:spPr bwMode="auto">
          <a:xfrm>
            <a:off x="2852742" y="785794"/>
            <a:ext cx="3505208" cy="495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571480"/>
          </a:xfrm>
          <a:prstGeom prst="rect">
            <a:avLst/>
          </a:prstGeom>
          <a:gradFill flip="none" rotWithShape="1">
            <a:gsLst>
              <a:gs pos="0">
                <a:srgbClr val="C00000"/>
              </a:gs>
              <a:gs pos="12000">
                <a:srgbClr val="E6D78A"/>
              </a:gs>
              <a:gs pos="30000">
                <a:srgbClr val="C7AC4C"/>
              </a:gs>
              <a:gs pos="45000">
                <a:srgbClr val="E6D78A"/>
              </a:gs>
              <a:gs pos="77000">
                <a:srgbClr val="C7AC4C"/>
              </a:gs>
              <a:gs pos="100000">
                <a:srgbClr val="E6DCAC"/>
              </a:gs>
            </a:gsLst>
            <a:lin ang="0" scaled="1"/>
            <a:tileRect/>
          </a:gradFill>
          <a:ln>
            <a:noFill/>
          </a:ln>
          <a:effectLst>
            <a:outerShdw blurRad="114300" dist="38100" dir="5400000" sx="105000" sy="10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p>
        </p:txBody>
      </p:sp>
      <p:sp>
        <p:nvSpPr>
          <p:cNvPr id="5" name="Retângulo 4"/>
          <p:cNvSpPr/>
          <p:nvPr/>
        </p:nvSpPr>
        <p:spPr>
          <a:xfrm>
            <a:off x="1015702" y="-24"/>
            <a:ext cx="7413950" cy="4616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pt-BR" sz="2400" b="1" cap="none" spc="0" dirty="0" smtClean="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rPr>
              <a:t>O Movimento nas Artes</a:t>
            </a:r>
            <a:endParaRPr lang="pt-BR" sz="2400" b="1" cap="none" spc="0" dirty="0">
              <a:ln w="10541" cmpd="sng">
                <a:solidFill>
                  <a:srgbClr val="7D7D7D">
                    <a:tint val="100000"/>
                    <a:shade val="100000"/>
                    <a:satMod val="110000"/>
                  </a:srgbClr>
                </a:solidFill>
                <a:prstDash val="solid"/>
              </a:ln>
              <a:solidFill>
                <a:srgbClr val="420000"/>
              </a:solidFill>
              <a:effectLst/>
              <a:latin typeface="Arial" pitchFamily="34" charset="0"/>
              <a:cs typeface="Arial" pitchFamily="34" charset="0"/>
            </a:endParaRPr>
          </a:p>
        </p:txBody>
      </p:sp>
      <p:sp>
        <p:nvSpPr>
          <p:cNvPr id="8" name="CaixaDeTexto 7"/>
          <p:cNvSpPr txBox="1"/>
          <p:nvPr/>
        </p:nvSpPr>
        <p:spPr>
          <a:xfrm>
            <a:off x="7139662" y="263703"/>
            <a:ext cx="2147246" cy="307777"/>
          </a:xfrm>
          <a:prstGeom prst="rect">
            <a:avLst/>
          </a:prstGeom>
          <a:noFill/>
        </p:spPr>
        <p:txBody>
          <a:bodyPr wrap="square" rtlCol="0">
            <a:spAutoFit/>
          </a:bodyPr>
          <a:lstStyle/>
          <a:p>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Profª</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pt-BR" sz="1400"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Kamilla</a:t>
            </a:r>
            <a:r>
              <a:rPr lang="pt-BR" sz="1400"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Mesquita</a:t>
            </a:r>
            <a:endParaRPr lang="pt-BR" sz="1400" dirty="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aixaDeTexto 9"/>
          <p:cNvSpPr txBox="1"/>
          <p:nvPr/>
        </p:nvSpPr>
        <p:spPr>
          <a:xfrm>
            <a:off x="642910" y="2357430"/>
            <a:ext cx="7858180" cy="2554545"/>
          </a:xfrm>
          <a:prstGeom prst="rect">
            <a:avLst/>
          </a:prstGeom>
          <a:noFill/>
        </p:spPr>
        <p:txBody>
          <a:bodyPr wrap="square" rtlCol="0">
            <a:spAutoFit/>
          </a:bodyPr>
          <a:lstStyle/>
          <a:p>
            <a:pPr algn="just">
              <a:lnSpc>
                <a:spcPct val="200000"/>
              </a:lnSpc>
            </a:pPr>
            <a:r>
              <a:rPr lang="pt-BR" sz="1600" i="1" dirty="0">
                <a:latin typeface="Arial" pitchFamily="34" charset="0"/>
                <a:cs typeface="Arial" pitchFamily="34" charset="0"/>
              </a:rPr>
              <a:t>“A Valsa</a:t>
            </a:r>
            <a:r>
              <a:rPr lang="pt-BR" sz="1600" dirty="0">
                <a:latin typeface="Arial" pitchFamily="34" charset="0"/>
                <a:cs typeface="Arial" pitchFamily="34" charset="0"/>
              </a:rPr>
              <a:t> vive dos artifícios da arte, um prodigioso movimento suspenso, de uma vida em estado puro fixada na matéria. Por essência a escultura é imóvel. Mas aqui a dinâmica é tão poderosa, seu movimento tão intenso que eles chegam a romper as barreiras temporais. (...) </a:t>
            </a:r>
            <a:r>
              <a:rPr lang="pt-BR" sz="1600" i="1" dirty="0">
                <a:latin typeface="Arial" pitchFamily="34" charset="0"/>
                <a:cs typeface="Arial" pitchFamily="34" charset="0"/>
              </a:rPr>
              <a:t>A Valsa</a:t>
            </a:r>
            <a:r>
              <a:rPr lang="pt-BR" sz="1600" dirty="0">
                <a:latin typeface="Arial" pitchFamily="34" charset="0"/>
                <a:cs typeface="Arial" pitchFamily="34" charset="0"/>
              </a:rPr>
              <a:t> atinge a dignidade humana da criação: pela arte, prolongar o desejo e a vida, no espaço e no tempo.” </a:t>
            </a:r>
            <a:r>
              <a:rPr lang="pt-BR" sz="1400" dirty="0">
                <a:solidFill>
                  <a:schemeClr val="tx1">
                    <a:lumMod val="75000"/>
                    <a:lumOff val="25000"/>
                  </a:schemeClr>
                </a:solidFill>
                <a:latin typeface="Arial" pitchFamily="34" charset="0"/>
                <a:cs typeface="Arial" pitchFamily="34" charset="0"/>
              </a:rPr>
              <a:t>(CHAPELLE – 1998, p. 119)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642</Words>
  <Application>Microsoft Office PowerPoint</Application>
  <PresentationFormat>Apresentação na tela (4:3)</PresentationFormat>
  <Paragraphs>76</Paragraphs>
  <Slides>13</Slides>
  <Notes>13</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cp:revision>
  <dcterms:created xsi:type="dcterms:W3CDTF">2012-09-12T13:50:55Z</dcterms:created>
  <dcterms:modified xsi:type="dcterms:W3CDTF">2012-09-12T15:12:19Z</dcterms:modified>
</cp:coreProperties>
</file>