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sldIdLst>
    <p:sldId id="257" r:id="rId2"/>
    <p:sldId id="265" r:id="rId3"/>
    <p:sldId id="261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58" r:id="rId15"/>
    <p:sldId id="259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D3FAC8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613D1-301B-4DAA-94C9-C5D96528FF54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EB5AC-318D-43AD-B1EB-0EA0D568A4F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7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3AEF9ED-1B4E-4592-914A-F4C73701423B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3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72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47BCC61-AD77-4642-816D-26E380E5EA15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8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7285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0887" cy="3421063"/>
          </a:xfrm>
          <a:ln/>
        </p:spPr>
      </p:sp>
      <p:sp>
        <p:nvSpPr>
          <p:cNvPr id="1382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38244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2A8D64B-27AE-468C-9AE7-AD62AE7F35F0}" type="slidenum">
              <a:rPr lang="pt-BR" smtClean="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13</a:t>
            </a:fld>
            <a:endParaRPr lang="pt-BR" smtClean="0">
              <a:solidFill>
                <a:srgbClr val="FFFFFF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009B855-1882-4462-AEE8-11D4E37382F4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14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421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94BCEB2-5756-4C42-A001-668111DE4AC8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421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4213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EE038A3-D671-477D-B508-39FA2194A1C7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15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76EFE49-2783-4983-8BCD-F54B86C3FEE3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523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EE038A3-D671-477D-B508-39FA2194A1C7}" type="slidenum">
              <a:rPr lang="pt-BR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16</a:t>
            </a:fld>
            <a:endParaRPr lang="pt-BR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76EFE49-2783-4983-8BCD-F54B86C3FEE3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523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EE038A3-D671-477D-B508-39FA2194A1C7}" type="slidenum">
              <a:rPr lang="pt-BR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17</a:t>
            </a:fld>
            <a:endParaRPr lang="pt-BR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76EFE49-2783-4983-8BCD-F54B86C3FEE3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523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EE038A3-D671-477D-B508-39FA2194A1C7}" type="slidenum">
              <a:rPr lang="pt-BR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18</a:t>
            </a:fld>
            <a:endParaRPr lang="pt-BR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76EFE49-2783-4983-8BCD-F54B86C3FEE3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523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EE038A3-D671-477D-B508-39FA2194A1C7}" type="slidenum">
              <a:rPr lang="pt-BR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19</a:t>
            </a:fld>
            <a:endParaRPr lang="pt-BR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76EFE49-2783-4983-8BCD-F54B86C3FEE3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523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EE038A3-D671-477D-B508-39FA2194A1C7}" type="slidenum">
              <a:rPr lang="pt-BR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20</a:t>
            </a:fld>
            <a:endParaRPr lang="pt-BR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76EFE49-2783-4983-8BCD-F54B86C3FEE3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523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EE038A3-D671-477D-B508-39FA2194A1C7}" type="slidenum">
              <a:rPr lang="pt-BR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21</a:t>
            </a:fld>
            <a:endParaRPr lang="pt-BR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76EFE49-2783-4983-8BCD-F54B86C3FEE3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523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CBD118F-2C48-4101-AED7-370AEAF390C2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22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FB55520-D635-495B-A007-0541A3E73637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47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547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606BFB6-3D4E-4E18-BB27-EDE375BE0BC1}" type="slidenum">
              <a:rPr lang="pt-BR" smtClean="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4</a:t>
            </a:fld>
            <a:endParaRPr lang="pt-BR" smtClean="0">
              <a:solidFill>
                <a:srgbClr val="FFFFFF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005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D30F577-2E31-4FF9-B275-2ED626E94C3D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005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FFFFFF"/>
              </a:solidFill>
            </a:endParaRPr>
          </a:p>
        </p:txBody>
      </p:sp>
      <p:sp>
        <p:nvSpPr>
          <p:cNvPr id="130053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7B8C87-D00D-499B-B5F7-81DEB994AAB6}" type="slidenum">
              <a:rPr lang="pt-BR" smtClean="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23</a:t>
            </a:fld>
            <a:endParaRPr lang="pt-BR" smtClean="0">
              <a:solidFill>
                <a:srgbClr val="FFFFFF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926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A9200B5-9A0D-4D62-9023-492B7537A91F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FFFFFF"/>
              </a:solidFill>
            </a:endParaRPr>
          </a:p>
        </p:txBody>
      </p:sp>
      <p:sp>
        <p:nvSpPr>
          <p:cNvPr id="139269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F2DC558-4588-42B8-BED0-3E6860968C75}" type="slidenum">
              <a:rPr lang="pt-BR" smtClean="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24</a:t>
            </a:fld>
            <a:endParaRPr lang="pt-BR" dirty="0" smtClean="0">
              <a:solidFill>
                <a:srgbClr val="FFFFFF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029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D612F3F-199D-4CD5-B8AC-E9855171AB54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pt-BR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029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0293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D389D7C-82A8-425F-9F5A-0BDEFDD842B7}" type="slidenum">
              <a:rPr lang="pt-BR" smtClean="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27</a:t>
            </a:fld>
            <a:endParaRPr lang="pt-BR" dirty="0" smtClean="0">
              <a:solidFill>
                <a:srgbClr val="FFFFFF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131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4BBF6D3-C38D-4F0D-9B7B-5D59D0E66F1E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pt-BR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131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131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B8CAF1-EBE6-4180-81F5-A40220D61910}" type="slidenum">
              <a:rPr lang="pt-BR" smtClean="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28</a:t>
            </a:fld>
            <a:endParaRPr lang="pt-BR" dirty="0" smtClean="0">
              <a:solidFill>
                <a:srgbClr val="FFFFFF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233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29EC5C7-B13C-4DC6-A3AB-B53ABE90D6C0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pt-BR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234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2341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1191F67-4327-4167-BB9C-75412FE9C34A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29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6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7238" cy="34242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FFFFFF"/>
              </a:solidFill>
            </a:endParaRPr>
          </a:p>
        </p:txBody>
      </p:sp>
      <p:sp>
        <p:nvSpPr>
          <p:cNvPr id="1433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CACB20-F157-4557-A9ED-AC32078F56D8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30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438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7238" cy="34242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43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104F368-86F1-483B-B01E-601B75159E83}" type="slidenum">
              <a:rPr lang="pt-BR" smtClean="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5</a:t>
            </a:fld>
            <a:endParaRPr lang="pt-BR" smtClean="0">
              <a:solidFill>
                <a:srgbClr val="FFFFFF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107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FE0F236-4BEE-440D-8911-D80D7ED27F92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107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FFFFFF"/>
              </a:solidFill>
            </a:endParaRPr>
          </a:p>
        </p:txBody>
      </p:sp>
      <p:sp>
        <p:nvSpPr>
          <p:cNvPr id="13107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C85ED72-B031-4D81-975C-FB8E12249DF7}" type="slidenum">
              <a:rPr lang="pt-BR" smtClean="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6</a:t>
            </a:fld>
            <a:endParaRPr lang="pt-BR" smtClean="0">
              <a:solidFill>
                <a:srgbClr val="FFFFFF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209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D2CC480-3A5B-48EF-90C7-E6FB2876574B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210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FFFFFF"/>
              </a:solidFill>
            </a:endParaRPr>
          </a:p>
        </p:txBody>
      </p:sp>
      <p:sp>
        <p:nvSpPr>
          <p:cNvPr id="132101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4099F94-E17D-4C04-A74F-42F7839962D4}" type="slidenum">
              <a:rPr lang="pt-BR" smtClean="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7</a:t>
            </a:fld>
            <a:endParaRPr lang="pt-BR" smtClean="0">
              <a:solidFill>
                <a:srgbClr val="FFFFFF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312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8DF3ADE-A527-4B36-BF29-9BD118652DE8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2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FFFFFF"/>
              </a:solidFill>
            </a:endParaRPr>
          </a:p>
        </p:txBody>
      </p:sp>
      <p:sp>
        <p:nvSpPr>
          <p:cNvPr id="133125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5FFC3FF-300D-4545-A838-DB9B3387D5DF}" type="slidenum">
              <a:rPr lang="pt-BR" smtClean="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8</a:t>
            </a:fld>
            <a:endParaRPr lang="pt-BR" smtClean="0">
              <a:solidFill>
                <a:srgbClr val="FFFFFF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41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FBB4D23-D024-44EC-B314-2B7BF5B4DA21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414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FFFFFF"/>
              </a:solidFill>
            </a:endParaRPr>
          </a:p>
        </p:txBody>
      </p:sp>
      <p:sp>
        <p:nvSpPr>
          <p:cNvPr id="134149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A6008C-AE8F-49FC-9523-363B0C154B35}" type="slidenum">
              <a:rPr lang="pt-BR" smtClean="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9</a:t>
            </a:fld>
            <a:endParaRPr lang="pt-BR" smtClean="0">
              <a:solidFill>
                <a:srgbClr val="FFFFFF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517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43E3B66-9DED-4CF9-A834-4DCB341F0B7C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517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FFFFFF"/>
              </a:solidFill>
            </a:endParaRPr>
          </a:p>
        </p:txBody>
      </p:sp>
      <p:sp>
        <p:nvSpPr>
          <p:cNvPr id="135173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CC8C073-5F3D-40B4-BE28-13F5DE1AB922}" type="slidenum">
              <a:rPr lang="pt-BR" smtClean="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10</a:t>
            </a:fld>
            <a:endParaRPr lang="pt-BR" smtClean="0">
              <a:solidFill>
                <a:srgbClr val="FFFFFF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619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6284980-E8EB-4CCC-AD7E-D553E07A7068}" type="slidenum">
              <a:rPr lang="pt-BR" sz="120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pt-B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619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FFFFFF"/>
              </a:solidFill>
            </a:endParaRPr>
          </a:p>
        </p:txBody>
      </p:sp>
      <p:sp>
        <p:nvSpPr>
          <p:cNvPr id="13619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0887" cy="3421063"/>
          </a:xfrm>
          <a:ln/>
        </p:spPr>
      </p:sp>
      <p:sp>
        <p:nvSpPr>
          <p:cNvPr id="1372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37220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6371B82-0D21-4AEE-A50B-B6707F699FE8}" type="slidenum">
              <a:rPr lang="pt-BR" smtClean="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12</a:t>
            </a:fld>
            <a:endParaRPr lang="pt-BR" smtClean="0">
              <a:solidFill>
                <a:srgbClr val="FFFFFF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FEA6D6-8F59-4CD0-A3B2-50A547CDC8D6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653E304-70BA-4C68-B903-2FED732AB4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A6D6-8F59-4CD0-A3B2-50A547CDC8D6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E304-70BA-4C68-B903-2FED732AB4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A6D6-8F59-4CD0-A3B2-50A547CDC8D6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E304-70BA-4C68-B903-2FED732AB4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AFEA6D6-8F59-4CD0-A3B2-50A547CDC8D6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E304-70BA-4C68-B903-2FED732AB4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AFEA6D6-8F59-4CD0-A3B2-50A547CDC8D6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653E304-70BA-4C68-B903-2FED732AB489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FEA6D6-8F59-4CD0-A3B2-50A547CDC8D6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53E304-70BA-4C68-B903-2FED732AB4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AFEA6D6-8F59-4CD0-A3B2-50A547CDC8D6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653E304-70BA-4C68-B903-2FED732AB4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A6D6-8F59-4CD0-A3B2-50A547CDC8D6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E304-70BA-4C68-B903-2FED732AB4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FEA6D6-8F59-4CD0-A3B2-50A547CDC8D6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53E304-70BA-4C68-B903-2FED732AB4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AFEA6D6-8F59-4CD0-A3B2-50A547CDC8D6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653E304-70BA-4C68-B903-2FED732AB4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AFEA6D6-8F59-4CD0-A3B2-50A547CDC8D6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653E304-70BA-4C68-B903-2FED732AB4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FEA6D6-8F59-4CD0-A3B2-50A547CDC8D6}" type="datetimeFigureOut">
              <a:rPr lang="pt-BR" smtClean="0"/>
              <a:pPr/>
              <a:t>02/11/2012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653E304-70BA-4C68-B903-2FED732AB4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olgdicas.com/" TargetMode="External"/><Relationship Id="rId5" Type="http://schemas.openxmlformats.org/officeDocument/2006/relationships/hyperlink" Target="http://www.epocanegocios.globo.com/" TargetMode="External"/><Relationship Id="rId4" Type="http://schemas.openxmlformats.org/officeDocument/2006/relationships/hyperlink" Target="http://www.fla.matrix.com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63040"/>
          </a:xfrm>
          <a:solidFill>
            <a:srgbClr val="FFC000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 err="1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Profa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(s) </a:t>
            </a:r>
            <a:r>
              <a:rPr lang="pt-BR" sz="2800" dirty="0" err="1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Ms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. Ana Amélia </a:t>
            </a:r>
            <a:r>
              <a:rPr lang="pt-BR" sz="2800" dirty="0" err="1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Nerone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 Araújo </a:t>
            </a:r>
            <a:br>
              <a:rPr lang="pt-BR" sz="28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</a:br>
            <a:r>
              <a:rPr lang="pt-BR" sz="2800" dirty="0" err="1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Ms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. </a:t>
            </a:r>
            <a:r>
              <a:rPr lang="pt-BR" sz="2800" dirty="0" err="1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Sttela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pt-BR" sz="2800" dirty="0" err="1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Maris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pt-BR" sz="2800" dirty="0" err="1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Nerone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 Lacerda</a:t>
            </a:r>
            <a:endParaRPr lang="pt-BR" sz="2800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9" name="Espaço Reservado para Conteúdo 8" descr="http://www.imil.org.br/wp-content/uploads/2010/10/O-pais-dos-impostos-Davio-Antonio-Prado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38164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6867" name="Retângulo 6"/>
          <p:cNvSpPr>
            <a:spLocks noChangeArrowheads="1"/>
          </p:cNvSpPr>
          <p:nvPr/>
        </p:nvSpPr>
        <p:spPr bwMode="auto">
          <a:xfrm>
            <a:off x="428625" y="3286125"/>
            <a:ext cx="4071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72428"/>
                </a:solidFill>
              </a:rPr>
              <a:t>oberle.com.br</a:t>
            </a:r>
          </a:p>
        </p:txBody>
      </p:sp>
      <p:sp>
        <p:nvSpPr>
          <p:cNvPr id="10" name="Retângulo 9"/>
          <p:cNvSpPr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solidFill>
            <a:srgbClr val="D3FAC8"/>
          </a:solidFill>
          <a:ln w="76200"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pt-BR" sz="5400" b="1" dirty="0">
                <a:ln w="50800"/>
                <a:solidFill>
                  <a:schemeClr val="bg1"/>
                </a:solidFill>
                <a:latin typeface="Arial Black" pitchFamily="34" charset="0"/>
                <a:ea typeface="+mn-ea"/>
              </a:rPr>
              <a:t>Direito e Legislação Tributária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95536" y="4797152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Imagem do site www.willianporfirio.blogspot.com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/>
          <p:cNvSpPr txBox="1">
            <a:spLocks noChangeArrowheads="1"/>
          </p:cNvSpPr>
          <p:nvPr/>
        </p:nvSpPr>
        <p:spPr bwMode="auto">
          <a:xfrm>
            <a:off x="0" y="0"/>
            <a:ext cx="8172450" cy="1484313"/>
          </a:xfrm>
          <a:prstGeom prst="rect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400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400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400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400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400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pt-BR" sz="3200">
                <a:solidFill>
                  <a:srgbClr val="FF0000"/>
                </a:solidFill>
                <a:latin typeface="Arial Black" pitchFamily="34" charset="0"/>
              </a:rPr>
              <a:t>CAUSAS EXTINTIVAS – 12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20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0899" name="Text Box 2"/>
          <p:cNvSpPr txBox="1">
            <a:spLocks noChangeArrowheads="1"/>
          </p:cNvSpPr>
          <p:nvPr/>
        </p:nvSpPr>
        <p:spPr bwMode="auto">
          <a:xfrm>
            <a:off x="455613" y="1598613"/>
            <a:ext cx="8226425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9875" indent="-269875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pt-BR" sz="2600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1700213"/>
            <a:ext cx="8172450" cy="43100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24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n-ea"/>
              </a:rPr>
              <a:t>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1125538"/>
            <a:ext cx="8172450" cy="573246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PAGAMENTO,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srgbClr val="009DD9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REMISSÃO</a:t>
            </a:r>
            <a:r>
              <a:rPr lang="pt-BR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,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COMPENSAÇÃO,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TRANSAÇÃO,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PRESCRIÇÃO,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DECADÊNCIA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CONVERSÃO DO DEPÓSITO EM RENDA,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PAGAMENTO ANTECIPADO E HOMOLOGAÇÃO DE LANÇAMENTO;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DECISÃO FINAL EM </a:t>
            </a:r>
            <a:r>
              <a:rPr lang="pt-BR" b="1" dirty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AÇÃO DE CONSIGNAÇÃO EM PAGAMENTO;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DECISÃO ADMINISTRATIVA IRREFORMÁVEL E QUE NÃO MAIS POSSA SER OBJETO DE AÇÃO ANULATÓRIA;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DECISÃO JUDICIAL PASSADA EM JULGADO,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 DAÇÃO EM PAGAMENTO EM BENS IMÓVEIS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b="1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  <a:p>
            <a:pPr marL="514350" indent="-514350">
              <a:lnSpc>
                <a:spcPct val="14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>
                <a:solidFill>
                  <a:srgbClr val="009DD9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.</a:t>
            </a:r>
            <a:endParaRPr lang="pt-BR" sz="1400" b="1" dirty="0">
              <a:solidFill>
                <a:srgbClr val="009DD9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</p:txBody>
      </p:sp>
      <p:sp>
        <p:nvSpPr>
          <p:cNvPr id="80902" name="Retângulo 8"/>
          <p:cNvSpPr>
            <a:spLocks noChangeArrowheads="1"/>
          </p:cNvSpPr>
          <p:nvPr/>
        </p:nvSpPr>
        <p:spPr bwMode="auto">
          <a:xfrm>
            <a:off x="0" y="549275"/>
            <a:ext cx="810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600">
                <a:solidFill>
                  <a:srgbClr val="000000"/>
                </a:solidFill>
                <a:latin typeface="Arial Black" pitchFamily="34" charset="0"/>
              </a:rPr>
              <a:t>ART. 156 CTN –FAZEM DESAPARECER A OBRIGAÇÃO DE PAGAR O TRIBUTO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pt-BR" dirty="0"/>
          </a:p>
        </p:txBody>
      </p:sp>
      <p:sp>
        <p:nvSpPr>
          <p:cNvPr id="81923" name="Espaço Reservado para Conteúdo 4"/>
          <p:cNvSpPr>
            <a:spLocks noGrp="1"/>
          </p:cNvSpPr>
          <p:nvPr>
            <p:ph idx="1"/>
          </p:nvPr>
        </p:nvSpPr>
        <p:spPr>
          <a:xfrm>
            <a:off x="0" y="1196975"/>
            <a:ext cx="8101013" cy="56610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pt-BR" smtClean="0">
              <a:latin typeface="Arial Black" pitchFamily="34" charset="0"/>
            </a:endParaRPr>
          </a:p>
          <a:p>
            <a:pPr eaLnBrk="1" hangingPunct="1"/>
            <a:r>
              <a:rPr lang="pt-BR" smtClean="0">
                <a:solidFill>
                  <a:srgbClr val="FF0000"/>
                </a:solidFill>
                <a:latin typeface="Arial Black" pitchFamily="34" charset="0"/>
              </a:rPr>
              <a:t>TRANSAÇÃO </a:t>
            </a:r>
            <a:r>
              <a:rPr lang="pt-BR" smtClean="0">
                <a:latin typeface="Arial Black" pitchFamily="34" charset="0"/>
              </a:rPr>
              <a:t>NÃO SE CONFUNDE </a:t>
            </a:r>
            <a:r>
              <a:rPr lang="pt-BR" smtClean="0">
                <a:solidFill>
                  <a:srgbClr val="FF0000"/>
                </a:solidFill>
                <a:latin typeface="Arial Black" pitchFamily="34" charset="0"/>
              </a:rPr>
              <a:t>COM COMPENSAÇÃO.</a:t>
            </a:r>
          </a:p>
          <a:p>
            <a:pPr eaLnBrk="1" hangingPunct="1"/>
            <a:r>
              <a:rPr lang="pt-BR" smtClean="0">
                <a:latin typeface="Arial Black" pitchFamily="34" charset="0"/>
              </a:rPr>
              <a:t>PRESCRIÇÃO – o contribuinte que PAGA DÍVIDA PRESCRITA </a:t>
            </a:r>
            <a:r>
              <a:rPr lang="pt-BR" smtClean="0">
                <a:solidFill>
                  <a:srgbClr val="FF0000"/>
                </a:solidFill>
                <a:latin typeface="Arial Black" pitchFamily="34" charset="0"/>
              </a:rPr>
              <a:t>não tem direito à restituição.</a:t>
            </a:r>
          </a:p>
          <a:p>
            <a:pPr eaLnBrk="1" hangingPunct="1"/>
            <a:r>
              <a:rPr lang="pt-BR" smtClean="0">
                <a:latin typeface="Arial Black" pitchFamily="34" charset="0"/>
              </a:rPr>
              <a:t>AÇÃO DE CONSIGNAÇÃO EM PAGAMENTO – </a:t>
            </a:r>
            <a:r>
              <a:rPr lang="pt-BR" smtClean="0">
                <a:solidFill>
                  <a:srgbClr val="FF0000"/>
                </a:solidFill>
                <a:latin typeface="Arial Black" pitchFamily="34" charset="0"/>
              </a:rPr>
              <a:t>É PROPOSTA QUANDO O ESTADO SE RECUSA A RECEBER O TRIBUTO.</a:t>
            </a:r>
          </a:p>
          <a:p>
            <a:pPr eaLnBrk="1" hangingPunct="1"/>
            <a:r>
              <a:rPr lang="pt-BR" smtClean="0">
                <a:latin typeface="Arial Black" pitchFamily="34" charset="0"/>
              </a:rPr>
              <a:t> AÇÃO DE REPETIÇÃO DE INDÉBITO </a:t>
            </a:r>
            <a:r>
              <a:rPr lang="pt-BR" smtClean="0">
                <a:solidFill>
                  <a:srgbClr val="FF0000"/>
                </a:solidFill>
                <a:latin typeface="Arial Black" pitchFamily="34" charset="0"/>
              </a:rPr>
              <a:t>é PROPOSTA  PELO CONTRIBUINTE PARA OBTER A RESTITUIÇÃO DE VALOR PAGO A MAIOR DE IMPOSTO.</a:t>
            </a:r>
          </a:p>
          <a:p>
            <a:pPr eaLnBrk="1" hangingPunct="1"/>
            <a:endParaRPr lang="pt-BR" smtClean="0">
              <a:solidFill>
                <a:srgbClr val="FF0000"/>
              </a:solidFill>
              <a:latin typeface="Arial Black" pitchFamily="34" charset="0"/>
            </a:endParaRPr>
          </a:p>
          <a:p>
            <a:pPr eaLnBrk="1" hangingPunct="1"/>
            <a:endParaRPr lang="pt-BR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8172450" cy="144621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pt-BR" sz="1600" dirty="0">
              <a:solidFill>
                <a:srgbClr val="FF0000"/>
              </a:solidFill>
              <a:latin typeface="Arial Black" pitchFamily="34" charset="0"/>
              <a:ea typeface="+mn-ea"/>
            </a:endParaRPr>
          </a:p>
          <a:p>
            <a:pPr>
              <a:defRPr/>
            </a:pPr>
            <a:r>
              <a:rPr lang="pt-BR" sz="2400" b="1" dirty="0">
                <a:solidFill>
                  <a:prstClr val="black"/>
                </a:solidFill>
                <a:latin typeface="Arial Black" pitchFamily="34" charset="0"/>
                <a:ea typeface="+mn-ea"/>
              </a:rPr>
              <a:t>SOBRE AS </a:t>
            </a:r>
            <a:r>
              <a:rPr lang="pt-BR" sz="2400" b="1" dirty="0">
                <a:solidFill>
                  <a:prstClr val="white"/>
                </a:solidFill>
                <a:latin typeface="Arial Black" pitchFamily="34" charset="0"/>
                <a:ea typeface="+mn-ea"/>
              </a:rPr>
              <a:t>CAUSAS EXTINTIVAS </a:t>
            </a:r>
            <a:r>
              <a:rPr lang="pt-BR" sz="2400" b="1" dirty="0">
                <a:solidFill>
                  <a:prstClr val="black"/>
                </a:solidFill>
                <a:latin typeface="Arial Black" pitchFamily="34" charset="0"/>
                <a:ea typeface="+mn-ea"/>
              </a:rPr>
              <a:t>DO CRÉDITO TRIBUTÁRIO , </a:t>
            </a:r>
            <a:r>
              <a:rPr lang="pt-BR" sz="2400" b="1" dirty="0">
                <a:solidFill>
                  <a:prstClr val="white"/>
                </a:solidFill>
                <a:latin typeface="Arial Black" pitchFamily="34" charset="0"/>
                <a:ea typeface="+mn-ea"/>
              </a:rPr>
              <a:t>É IMPORTANTE SABER</a:t>
            </a:r>
          </a:p>
          <a:p>
            <a:pPr>
              <a:defRPr/>
            </a:pPr>
            <a:endParaRPr lang="pt-BR" sz="2400" b="1" dirty="0">
              <a:solidFill>
                <a:srgbClr val="FF0000"/>
              </a:solidFill>
              <a:latin typeface="Arial Black" pitchFamily="34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196975"/>
            <a:ext cx="8101013" cy="56610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dirty="0" smtClean="0">
                <a:latin typeface="Arial Black" pitchFamily="34" charset="0"/>
              </a:rPr>
              <a:t>A REMISSÃO É PERDÃO </a:t>
            </a:r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DO DÉBITO</a:t>
            </a:r>
            <a:endParaRPr lang="pt-BR" dirty="0" smtClean="0">
              <a:latin typeface="Arial Black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BR" dirty="0" smtClean="0">
              <a:latin typeface="Arial Black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sz="2400" dirty="0" smtClean="0">
                <a:latin typeface="Arial Black" pitchFamily="34" charset="0"/>
              </a:rPr>
              <a:t>PAGAMENTO  É SEMPRE EM </a:t>
            </a:r>
            <a:r>
              <a:rPr lang="pt-BR" sz="2400" dirty="0" smtClean="0">
                <a:solidFill>
                  <a:srgbClr val="FF0000"/>
                </a:solidFill>
                <a:latin typeface="Arial Black" pitchFamily="34" charset="0"/>
              </a:rPr>
              <a:t>MOEDA CORRENTE </a:t>
            </a:r>
            <a:r>
              <a:rPr lang="pt-BR" sz="2400" dirty="0" smtClean="0">
                <a:latin typeface="Arial Black" pitchFamily="34" charset="0"/>
              </a:rPr>
              <a:t>JAMAIS</a:t>
            </a:r>
            <a:r>
              <a:rPr lang="pt-BR" sz="2400" dirty="0" smtClean="0">
                <a:solidFill>
                  <a:srgbClr val="FF0000"/>
                </a:solidFill>
                <a:latin typeface="Arial Black" pitchFamily="34" charset="0"/>
              </a:rPr>
              <a:t> EM MOEDA ESTRANGEIRA</a:t>
            </a:r>
            <a:r>
              <a:rPr lang="pt-BR" sz="2000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BR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sz="2400" dirty="0" smtClean="0">
                <a:latin typeface="Arial Black" pitchFamily="34" charset="0"/>
              </a:rPr>
              <a:t>É A </a:t>
            </a:r>
            <a:r>
              <a:rPr lang="pt-BR" sz="2400" dirty="0" smtClean="0">
                <a:solidFill>
                  <a:srgbClr val="FF0000"/>
                </a:solidFill>
                <a:latin typeface="Arial Black" pitchFamily="34" charset="0"/>
              </a:rPr>
              <a:t>PRINCIPAL CAUSA DE EXTINÇÃO </a:t>
            </a:r>
            <a:r>
              <a:rPr lang="pt-BR" sz="2400" dirty="0" smtClean="0">
                <a:latin typeface="Arial Black" pitchFamily="34" charset="0"/>
              </a:rPr>
              <a:t>DA OBRIGAÇÃO TRIBUTÁRIA.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BR" sz="2400" dirty="0" smtClean="0">
              <a:latin typeface="Arial Black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sz="2000" dirty="0" smtClean="0">
                <a:solidFill>
                  <a:srgbClr val="FF0000"/>
                </a:solidFill>
                <a:latin typeface="Arial Black" pitchFamily="34" charset="0"/>
              </a:rPr>
              <a:t>A LEI </a:t>
            </a:r>
            <a:r>
              <a:rPr lang="pt-BR" sz="2000" dirty="0" smtClean="0">
                <a:latin typeface="Arial Black" pitchFamily="34" charset="0"/>
              </a:rPr>
              <a:t>PODE ESTABELECER UM</a:t>
            </a:r>
            <a:r>
              <a:rPr lang="pt-BR" sz="2000" dirty="0" smtClean="0">
                <a:solidFill>
                  <a:srgbClr val="FF0000"/>
                </a:solidFill>
                <a:latin typeface="Arial Black" pitchFamily="34" charset="0"/>
              </a:rPr>
              <a:t> PRAZO GENÉRICO </a:t>
            </a:r>
            <a:r>
              <a:rPr lang="pt-BR" sz="2000" dirty="0" smtClean="0">
                <a:latin typeface="Arial Black" pitchFamily="34" charset="0"/>
              </a:rPr>
              <a:t>PARA O PAGAMENTO, EXEMPLO DE 30 DIAS APÓS A NOTIFICAÇÃO DO LANÇAMENTO.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BR" sz="2000" dirty="0" smtClean="0">
              <a:latin typeface="Arial Black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sz="2400" dirty="0" smtClean="0">
                <a:latin typeface="Arial Black" pitchFamily="34" charset="0"/>
              </a:rPr>
              <a:t> SE POR EQUÍVOCO O CONTRIBUINTE </a:t>
            </a:r>
            <a:r>
              <a:rPr lang="pt-BR" sz="2400" dirty="0" smtClean="0">
                <a:solidFill>
                  <a:srgbClr val="FF0000"/>
                </a:solidFill>
                <a:latin typeface="Arial Black" pitchFamily="34" charset="0"/>
              </a:rPr>
              <a:t>PAGAR MAIS DO QUE DEVE? </a:t>
            </a:r>
            <a:endParaRPr lang="pt-BR" sz="2400" dirty="0" smtClean="0">
              <a:latin typeface="Arial Black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BR" sz="2400" dirty="0" smtClean="0">
              <a:latin typeface="Arial Black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8172450" cy="1662113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>
              <a:defRPr/>
            </a:pPr>
            <a:endParaRPr lang="pt-BR" dirty="0">
              <a:solidFill>
                <a:srgbClr val="FF0000"/>
              </a:solidFill>
              <a:latin typeface="Arial Black" pitchFamily="34" charset="0"/>
              <a:ea typeface="+mn-ea"/>
            </a:endParaRPr>
          </a:p>
          <a:p>
            <a:pPr>
              <a:defRPr/>
            </a:pPr>
            <a:r>
              <a:rPr lang="pt-BR" sz="2800" b="1" dirty="0">
                <a:solidFill>
                  <a:prstClr val="black"/>
                </a:solidFill>
                <a:latin typeface="Arial Black" pitchFamily="34" charset="0"/>
                <a:ea typeface="+mn-ea"/>
              </a:rPr>
              <a:t>SOBRE A </a:t>
            </a:r>
            <a:r>
              <a:rPr lang="pt-BR" sz="2800" b="1" dirty="0">
                <a:solidFill>
                  <a:srgbClr val="FF0000"/>
                </a:solidFill>
                <a:latin typeface="Arial Black" pitchFamily="34" charset="0"/>
                <a:ea typeface="+mn-ea"/>
              </a:rPr>
              <a:t>CAUSA EXTINTIVA </a:t>
            </a:r>
            <a:r>
              <a:rPr lang="pt-BR" sz="2800" b="1" dirty="0">
                <a:solidFill>
                  <a:prstClr val="white"/>
                </a:solidFill>
                <a:latin typeface="Arial Black" pitchFamily="34" charset="0"/>
                <a:ea typeface="+mn-ea"/>
              </a:rPr>
              <a:t>– </a:t>
            </a:r>
            <a:r>
              <a:rPr lang="pt-BR" sz="2800" b="1" dirty="0">
                <a:solidFill>
                  <a:srgbClr val="FF0000"/>
                </a:solidFill>
                <a:latin typeface="Arial Black" pitchFamily="34" charset="0"/>
                <a:ea typeface="+mn-ea"/>
              </a:rPr>
              <a:t>PAGAMENTO</a:t>
            </a:r>
            <a:r>
              <a:rPr lang="pt-BR" sz="2800" b="1" dirty="0">
                <a:solidFill>
                  <a:prstClr val="white"/>
                </a:solidFill>
                <a:latin typeface="Arial Black" pitchFamily="34" charset="0"/>
                <a:ea typeface="+mn-ea"/>
              </a:rPr>
              <a:t>  </a:t>
            </a:r>
            <a:r>
              <a:rPr lang="pt-BR" sz="2800" b="1" dirty="0">
                <a:solidFill>
                  <a:prstClr val="black"/>
                </a:solidFill>
                <a:latin typeface="Arial Black" pitchFamily="34" charset="0"/>
                <a:ea typeface="+mn-ea"/>
              </a:rPr>
              <a:t>DO CRÉDITO TRIBUTÁRIO , </a:t>
            </a:r>
            <a:r>
              <a:rPr lang="pt-BR" sz="2800" b="1" dirty="0">
                <a:solidFill>
                  <a:srgbClr val="FF0000"/>
                </a:solidFill>
                <a:latin typeface="Arial Black" pitchFamily="34" charset="0"/>
                <a:ea typeface="+mn-ea"/>
              </a:rPr>
              <a:t>é </a:t>
            </a:r>
            <a:r>
              <a:rPr lang="pt-BR" sz="2800" b="1" dirty="0">
                <a:solidFill>
                  <a:prstClr val="white"/>
                </a:solidFill>
                <a:latin typeface="Arial Black" pitchFamily="34" charset="0"/>
                <a:ea typeface="+mn-ea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Arial Black" pitchFamily="34" charset="0"/>
                <a:ea typeface="+mn-ea"/>
              </a:rPr>
              <a:t>essencial  SABER</a:t>
            </a:r>
            <a:endParaRPr lang="pt-BR" sz="2000" b="1" dirty="0">
              <a:solidFill>
                <a:srgbClr val="FF0000"/>
              </a:solidFill>
              <a:latin typeface="Arial Black" pitchFamily="34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pt-BR" dirty="0"/>
          </a:p>
        </p:txBody>
      </p:sp>
      <p:sp>
        <p:nvSpPr>
          <p:cNvPr id="83971" name="Espaço Reservado para Conteúdo 4"/>
          <p:cNvSpPr>
            <a:spLocks noGrp="1"/>
          </p:cNvSpPr>
          <p:nvPr>
            <p:ph idx="1"/>
          </p:nvPr>
        </p:nvSpPr>
        <p:spPr>
          <a:xfrm>
            <a:off x="0" y="1196975"/>
            <a:ext cx="8101013" cy="56610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pt-BR" smtClean="0">
              <a:latin typeface="Arial Black" pitchFamily="34" charset="0"/>
            </a:endParaRPr>
          </a:p>
          <a:p>
            <a:pPr eaLnBrk="1" hangingPunct="1"/>
            <a:r>
              <a:rPr lang="pt-BR" smtClean="0">
                <a:solidFill>
                  <a:srgbClr val="FF0000"/>
                </a:solidFill>
                <a:latin typeface="Arial Black" pitchFamily="34" charset="0"/>
              </a:rPr>
              <a:t>PASSADA EM JULGADO </a:t>
            </a:r>
            <a:r>
              <a:rPr lang="pt-BR" smtClean="0">
                <a:latin typeface="Arial Black" pitchFamily="34" charset="0"/>
              </a:rPr>
              <a:t>é a DECISÃO CONTRA A QUAL NÃO CABEM MAIS QUAISQUER RECURSO;</a:t>
            </a:r>
          </a:p>
          <a:p>
            <a:pPr eaLnBrk="1" hangingPunct="1"/>
            <a:r>
              <a:rPr lang="pt-BR" smtClean="0">
                <a:solidFill>
                  <a:srgbClr val="FF0000"/>
                </a:solidFill>
                <a:latin typeface="Arial Black" pitchFamily="34" charset="0"/>
              </a:rPr>
              <a:t>COMPENSAÇÃO</a:t>
            </a:r>
            <a:r>
              <a:rPr lang="pt-BR" smtClean="0">
                <a:latin typeface="Arial Black" pitchFamily="34" charset="0"/>
              </a:rPr>
              <a:t> OCORRE QUANDO O CONTRIBUINTE E O FISCO TÊM ENTRE SI DÉBITOS E CRÉDITOS; UM É DEVEDOR E CREDOR DO OUTRO, AINDA QUE DE VALORES DISTINTOS.</a:t>
            </a:r>
          </a:p>
          <a:p>
            <a:pPr eaLnBrk="1" hangingPunct="1"/>
            <a:r>
              <a:rPr lang="pt-BR" smtClean="0">
                <a:latin typeface="Arial Black" pitchFamily="34" charset="0"/>
              </a:rPr>
              <a:t>A </a:t>
            </a:r>
            <a:r>
              <a:rPr lang="pt-BR" smtClean="0">
                <a:solidFill>
                  <a:srgbClr val="FF0000"/>
                </a:solidFill>
                <a:latin typeface="Arial Black" pitchFamily="34" charset="0"/>
              </a:rPr>
              <a:t>TRANSAÇÃO</a:t>
            </a:r>
            <a:r>
              <a:rPr lang="pt-BR" smtClean="0">
                <a:latin typeface="Arial Black" pitchFamily="34" charset="0"/>
              </a:rPr>
              <a:t> TRATA-SE DE UM ACORDO, CELEBRADO POR MEIO DE LEI, ENTRE O FISCO E O CONTRIBUINTE</a:t>
            </a:r>
          </a:p>
          <a:p>
            <a:pPr eaLnBrk="1" hangingPunct="1"/>
            <a:endParaRPr lang="pt-BR" smtClean="0">
              <a:latin typeface="Arial Black" pitchFamily="34" charset="0"/>
            </a:endParaRPr>
          </a:p>
          <a:p>
            <a:pPr eaLnBrk="1" hangingPunct="1"/>
            <a:endParaRPr lang="pt-BR" smtClean="0">
              <a:latin typeface="Arial Black" pitchFamily="34" charset="0"/>
            </a:endParaRPr>
          </a:p>
          <a:p>
            <a:pPr eaLnBrk="1" hangingPunct="1"/>
            <a:endParaRPr lang="pt-BR" smtClean="0">
              <a:latin typeface="Arial Black" pitchFamily="34" charset="0"/>
            </a:endParaRPr>
          </a:p>
        </p:txBody>
      </p:sp>
      <p:sp>
        <p:nvSpPr>
          <p:cNvPr id="83972" name="Retângulo 6"/>
          <p:cNvSpPr>
            <a:spLocks noChangeArrowheads="1"/>
          </p:cNvSpPr>
          <p:nvPr/>
        </p:nvSpPr>
        <p:spPr bwMode="auto">
          <a:xfrm>
            <a:off x="0" y="0"/>
            <a:ext cx="8243888" cy="135413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pt-BR" sz="3200" b="1">
                <a:solidFill>
                  <a:srgbClr val="000000"/>
                </a:solidFill>
                <a:latin typeface="Arial Black" pitchFamily="34" charset="0"/>
              </a:rPr>
              <a:t>Sobre as </a:t>
            </a:r>
            <a:r>
              <a:rPr lang="pt-BR" sz="3200" b="1">
                <a:solidFill>
                  <a:srgbClr val="FFFFFF"/>
                </a:solidFill>
                <a:latin typeface="Arial Black" pitchFamily="34" charset="0"/>
              </a:rPr>
              <a:t>CAUSAS EXTINTIVAS –</a:t>
            </a:r>
            <a:r>
              <a:rPr lang="pt-BR" sz="3200" b="1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pt-BR" sz="3200" b="1">
                <a:solidFill>
                  <a:srgbClr val="FFFFFF"/>
                </a:solidFill>
                <a:latin typeface="Arial Black" pitchFamily="34" charset="0"/>
              </a:rPr>
              <a:t>é  importante LEMBRAR</a:t>
            </a:r>
            <a:endParaRPr lang="pt-BR" sz="2400" b="1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455613" y="127000"/>
            <a:ext cx="8226425" cy="143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5000" dirty="0" smtClean="0">
                <a:solidFill>
                  <a:srgbClr val="FF0000"/>
                </a:solidFill>
                <a:latin typeface="Arial Black" pitchFamily="34" charset="0"/>
              </a:rPr>
              <a:t>LANÇAMENTO</a:t>
            </a:r>
            <a:r>
              <a:rPr lang="pt-BR" sz="5000" dirty="0" smtClean="0">
                <a:solidFill>
                  <a:srgbClr val="4885E9"/>
                </a:solidFill>
                <a:latin typeface="Calibri" pitchFamily="34" charset="0"/>
              </a:rPr>
              <a:t> </a:t>
            </a:r>
            <a:r>
              <a:rPr lang="pt-BR" sz="4000" dirty="0">
                <a:solidFill>
                  <a:srgbClr val="000000"/>
                </a:solidFill>
                <a:latin typeface="Calibri" pitchFamily="34" charset="0"/>
              </a:rPr>
              <a:t>CONCEITO 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455613" y="1598613"/>
            <a:ext cx="8226425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5113" indent="-265113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pt-BR" sz="2600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68313" y="1628775"/>
            <a:ext cx="8135937" cy="4968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24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  <a:ea typeface="+mn-ea"/>
                <a:cs typeface="Lucida Sans Unicode" charset="0"/>
              </a:rPr>
              <a:t>“A DOCUMENTAÇÃO DA EXISTÊNCIA DA DÍVIDA TRIBUTÁRIA É FEITA EM UM ATO ADMINISTRATIVO DE CONCRETIZAÇÃO DA LEI DENOMINADO LANÇAMENTO”. </a:t>
            </a:r>
            <a:r>
              <a:rPr lang="pt-BR" sz="24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  <a:ea typeface="+mn-ea"/>
                <a:cs typeface="Lucida Sans Unicode" charset="0"/>
              </a:rPr>
              <a:t>Fabretti</a:t>
            </a:r>
            <a:endParaRPr lang="pt-BR" sz="24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2" charset="0"/>
              <a:ea typeface="+mn-ea"/>
              <a:cs typeface="Lucida Sans Unicode" charset="0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2" charset="0"/>
              <a:ea typeface="+mn-ea"/>
              <a:cs typeface="Lucida Sans Unicode" charset="0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  <a:ea typeface="+mn-ea"/>
                <a:cs typeface="Lucida Sans Unicode" charset="0"/>
              </a:rPr>
              <a:t>Lançamento é o instrumento que confere a EXIGIBILIDADE à obrigação tributária, quantificando-a e qualificando-a. </a:t>
            </a:r>
            <a:r>
              <a:rPr lang="pt-B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  <a:ea typeface="+mn-ea"/>
                <a:cs typeface="Lucida Sans Unicode" charset="0"/>
              </a:rPr>
              <a:t>Sabbag</a:t>
            </a: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2" charset="0"/>
              <a:ea typeface="+mn-ea"/>
              <a:cs typeface="Lucida Sans Unicode" charset="0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4" charset="0"/>
              <a:ea typeface="+mn-ea"/>
              <a:cs typeface="Lucida Sans Unicode" charset="0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4" charset="0"/>
                <a:ea typeface="+mn-ea"/>
                <a:cs typeface="Lucida Sans Unicode" charset="0"/>
              </a:rPr>
              <a:t>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468313" y="549275"/>
            <a:ext cx="8135937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4885E9"/>
                </a:solidFill>
                <a:latin typeface="Calibri" pitchFamily="34" charset="0"/>
              </a:rPr>
              <a:t/>
            </a:r>
            <a:br>
              <a:rPr lang="pt-BR" sz="2900">
                <a:solidFill>
                  <a:srgbClr val="4885E9"/>
                </a:solidFill>
                <a:latin typeface="Calibri" pitchFamily="34" charset="0"/>
              </a:rPr>
            </a:b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2900">
                <a:solidFill>
                  <a:srgbClr val="FF0000"/>
                </a:solidFill>
                <a:latin typeface="Arial Black" pitchFamily="34" charset="0"/>
              </a:rPr>
            </a:br>
            <a:endParaRPr lang="pt-BR" sz="290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9388" y="404813"/>
            <a:ext cx="8353425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IMPOSTOS DA UNIÃO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 de Importação (II)</a:t>
            </a:r>
            <a:endParaRPr lang="pt-BR" sz="3200" b="1" dirty="0">
              <a:solidFill>
                <a:srgbClr val="C00000"/>
              </a:solidFill>
              <a:latin typeface="Arial Black" pitchFamily="34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Arial Black" pitchFamily="34" charset="0"/>
              </a:rPr>
              <a:t>A competência para instituição do II é da União.</a:t>
            </a:r>
          </a:p>
          <a:p>
            <a:r>
              <a:rPr lang="pt-BR" dirty="0" smtClean="0">
                <a:latin typeface="Arial Black" pitchFamily="34" charset="0"/>
              </a:rPr>
              <a:t>O fato que gera a obrigação de pagamento desse imposto é a entrada de mercadoria no País.</a:t>
            </a:r>
          </a:p>
          <a:p>
            <a:r>
              <a:rPr lang="pt-BR" dirty="0" smtClean="0">
                <a:latin typeface="Arial Black" pitchFamily="34" charset="0"/>
              </a:rPr>
              <a:t>Ele não se sujeita ao princípio da anterioridade.</a:t>
            </a:r>
          </a:p>
          <a:p>
            <a:r>
              <a:rPr lang="pt-BR" dirty="0" smtClean="0">
                <a:latin typeface="Arial Black" pitchFamily="34" charset="0"/>
              </a:rPr>
              <a:t>Não é preciso de lei para mudar suas alíquotas, que podem ser determinadas pelo presidente da República por meio de decreto.</a:t>
            </a:r>
            <a:endParaRPr lang="pt-BR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468313" y="549275"/>
            <a:ext cx="8135937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4885E9"/>
                </a:solidFill>
                <a:latin typeface="Calibri" pitchFamily="34" charset="0"/>
              </a:rPr>
              <a:t/>
            </a:r>
            <a:br>
              <a:rPr lang="pt-BR" sz="2900">
                <a:solidFill>
                  <a:srgbClr val="4885E9"/>
                </a:solidFill>
                <a:latin typeface="Calibri" pitchFamily="34" charset="0"/>
              </a:rPr>
            </a:b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2900">
                <a:solidFill>
                  <a:srgbClr val="FF0000"/>
                </a:solidFill>
                <a:latin typeface="Arial Black" pitchFamily="34" charset="0"/>
              </a:rPr>
            </a:br>
            <a:endParaRPr lang="pt-BR" sz="290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9388" y="404813"/>
            <a:ext cx="8353425" cy="1077218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IMPOSTOS DA UNIÃO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 de Exportação (IE)</a:t>
            </a:r>
            <a:endParaRPr lang="pt-BR" sz="3200" b="1" dirty="0">
              <a:solidFill>
                <a:srgbClr val="C00000"/>
              </a:solidFill>
              <a:latin typeface="Arial Black" pitchFamily="34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 Black" pitchFamily="34" charset="0"/>
              </a:rPr>
              <a:t>A competência para instituição do IE é da União.</a:t>
            </a:r>
          </a:p>
          <a:p>
            <a:r>
              <a:rPr lang="pt-BR" dirty="0" smtClean="0">
                <a:latin typeface="Arial Black" pitchFamily="34" charset="0"/>
              </a:rPr>
              <a:t>O fato gerador do tributo é a saída de produtos nacionais ou nacionalizados para o exterior.</a:t>
            </a:r>
          </a:p>
          <a:p>
            <a:r>
              <a:rPr lang="pt-BR" dirty="0" smtClean="0">
                <a:latin typeface="Arial Black" pitchFamily="34" charset="0"/>
              </a:rPr>
              <a:t>Ele não se submete ao princípio da anterioridade.</a:t>
            </a:r>
          </a:p>
          <a:p>
            <a:r>
              <a:rPr lang="pt-BR" dirty="0" smtClean="0">
                <a:latin typeface="Arial Black" pitchFamily="34" charset="0"/>
              </a:rPr>
              <a:t>Sua alíquota pode ser reduzida ao índice zero ou aumentada.</a:t>
            </a:r>
          </a:p>
          <a:p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58659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468313" y="549275"/>
            <a:ext cx="8135937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4885E9"/>
                </a:solidFill>
                <a:latin typeface="Calibri" pitchFamily="34" charset="0"/>
              </a:rPr>
              <a:t/>
            </a:r>
            <a:br>
              <a:rPr lang="pt-BR" sz="2900">
                <a:solidFill>
                  <a:srgbClr val="4885E9"/>
                </a:solidFill>
                <a:latin typeface="Calibri" pitchFamily="34" charset="0"/>
              </a:rPr>
            </a:b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2900">
                <a:solidFill>
                  <a:srgbClr val="FF0000"/>
                </a:solidFill>
                <a:latin typeface="Arial Black" pitchFamily="34" charset="0"/>
              </a:rPr>
            </a:br>
            <a:endParaRPr lang="pt-BR" sz="290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0825" y="160526"/>
            <a:ext cx="8353425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IMPOSTOS DA UNIÃO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 sobre a Renda e Proventos de Qualquer </a:t>
            </a:r>
            <a:r>
              <a:rPr lang="pt-BR" sz="3200" b="1" dirty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N</a:t>
            </a: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atureza (IR)</a:t>
            </a:r>
            <a:endParaRPr lang="pt-BR" sz="3200" b="1" dirty="0">
              <a:solidFill>
                <a:srgbClr val="C00000"/>
              </a:solidFill>
              <a:latin typeface="Arial Black" pitchFamily="34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>
                <a:latin typeface="Arial Black" pitchFamily="34" charset="0"/>
              </a:rPr>
              <a:t>A competência para instituição do IR é da União.</a:t>
            </a:r>
          </a:p>
          <a:p>
            <a:r>
              <a:rPr lang="pt-BR" dirty="0" smtClean="0">
                <a:latin typeface="Arial Black" pitchFamily="34" charset="0"/>
              </a:rPr>
              <a:t>O fato gerador do tributo é a aquisição da disponibilidade econômica ou jurídica de renda ou de proventos de qualquer natureza.</a:t>
            </a:r>
          </a:p>
          <a:p>
            <a:r>
              <a:rPr lang="pt-BR" dirty="0" smtClean="0">
                <a:latin typeface="Arial Black" pitchFamily="34" charset="0"/>
              </a:rPr>
              <a:t>O fato gerador do imposto é o acréscimo patrimonial.</a:t>
            </a:r>
          </a:p>
          <a:p>
            <a:r>
              <a:rPr lang="pt-BR" dirty="0" smtClean="0">
                <a:latin typeface="Arial Black" pitchFamily="34" charset="0"/>
              </a:rPr>
              <a:t>Renda é o produto do capital, ou do trabalho, ou da combinação de ambos. E proventos são todos os outros acréscimos patrimoniais, como aposentadorias, pensões, loterias, etc.</a:t>
            </a:r>
          </a:p>
          <a:p>
            <a:pPr marL="64008" indent="0">
              <a:buNone/>
            </a:pPr>
            <a:endParaRPr lang="pt-BR" dirty="0" smtClean="0">
              <a:latin typeface="Arial Black" pitchFamily="34" charset="0"/>
            </a:endParaRPr>
          </a:p>
          <a:p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897193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468313" y="549275"/>
            <a:ext cx="8135937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4885E9"/>
                </a:solidFill>
                <a:latin typeface="Calibri" pitchFamily="34" charset="0"/>
              </a:rPr>
              <a:t/>
            </a:r>
            <a:br>
              <a:rPr lang="pt-BR" sz="2900">
                <a:solidFill>
                  <a:srgbClr val="4885E9"/>
                </a:solidFill>
                <a:latin typeface="Calibri" pitchFamily="34" charset="0"/>
              </a:rPr>
            </a:b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2900">
                <a:solidFill>
                  <a:srgbClr val="FF0000"/>
                </a:solidFill>
                <a:latin typeface="Arial Black" pitchFamily="34" charset="0"/>
              </a:rPr>
            </a:br>
            <a:endParaRPr lang="pt-BR" sz="290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0825" y="160526"/>
            <a:ext cx="8353425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IMPOSTOS DA UNIÃO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 sobre Produtos Industrializados (IPI)</a:t>
            </a:r>
            <a:endParaRPr lang="pt-BR" sz="3200" b="1" dirty="0">
              <a:solidFill>
                <a:srgbClr val="C00000"/>
              </a:solidFill>
              <a:latin typeface="Arial Black" pitchFamily="34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 smtClean="0">
                <a:latin typeface="Arial Black" pitchFamily="34" charset="0"/>
              </a:rPr>
              <a:t>A competência para instituição do IPI é da União.</a:t>
            </a:r>
          </a:p>
          <a:p>
            <a:r>
              <a:rPr lang="pt-BR" sz="2000" dirty="0" smtClean="0">
                <a:latin typeface="Arial Black" pitchFamily="34" charset="0"/>
              </a:rPr>
              <a:t>Seu fato gerador pode ser:</a:t>
            </a:r>
          </a:p>
          <a:p>
            <a:pPr marL="64008" indent="0">
              <a:buNone/>
            </a:pPr>
            <a:r>
              <a:rPr lang="pt-BR" sz="2000" dirty="0">
                <a:latin typeface="Arial Black" pitchFamily="34" charset="0"/>
              </a:rPr>
              <a:t> </a:t>
            </a:r>
            <a:r>
              <a:rPr lang="pt-BR" sz="2000" dirty="0" smtClean="0">
                <a:latin typeface="Arial Black" pitchFamily="34" charset="0"/>
              </a:rPr>
              <a:t>   * O desembaraço aduaneiro do produto, quando de procedência estrangeira.</a:t>
            </a:r>
          </a:p>
          <a:p>
            <a:pPr marL="64008" indent="0">
              <a:buNone/>
            </a:pPr>
            <a:r>
              <a:rPr lang="pt-BR" sz="2000" dirty="0">
                <a:latin typeface="Arial Black" pitchFamily="34" charset="0"/>
              </a:rPr>
              <a:t> </a:t>
            </a:r>
            <a:r>
              <a:rPr lang="pt-BR" sz="2000" dirty="0" smtClean="0">
                <a:latin typeface="Arial Black" pitchFamily="34" charset="0"/>
              </a:rPr>
              <a:t>   * A saída do produto do estabelecimento de importador, industrial, comerciante ou arrematante.</a:t>
            </a:r>
          </a:p>
          <a:p>
            <a:pPr marL="64008" indent="0">
              <a:buNone/>
            </a:pPr>
            <a:r>
              <a:rPr lang="pt-BR" sz="2000" dirty="0">
                <a:latin typeface="Arial Black" pitchFamily="34" charset="0"/>
              </a:rPr>
              <a:t> </a:t>
            </a:r>
            <a:r>
              <a:rPr lang="pt-BR" sz="2000" dirty="0" smtClean="0">
                <a:latin typeface="Arial Black" pitchFamily="34" charset="0"/>
              </a:rPr>
              <a:t>   * Arrematação, em leilão, de produto apreendido ou abandonado.   </a:t>
            </a:r>
          </a:p>
          <a:p>
            <a:r>
              <a:rPr lang="pt-BR" sz="2000" dirty="0" smtClean="0">
                <a:latin typeface="Arial Black" pitchFamily="34" charset="0"/>
              </a:rPr>
              <a:t>Devemos considerar produtos industrializados os modificados ou aperfeiçoados para o consumo.</a:t>
            </a:r>
          </a:p>
          <a:p>
            <a:r>
              <a:rPr lang="pt-BR" sz="2000" dirty="0" smtClean="0">
                <a:latin typeface="Arial Black" pitchFamily="34" charset="0"/>
              </a:rPr>
              <a:t>O IPI deve respeitar o princípio da seletividade, que significa que sua alíquota varia de acordo com a essencialidade do produto.</a:t>
            </a:r>
          </a:p>
          <a:p>
            <a:endParaRPr lang="pt-BR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32015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468313" y="549275"/>
            <a:ext cx="8135937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4885E9"/>
                </a:solidFill>
                <a:latin typeface="Calibri" pitchFamily="34" charset="0"/>
              </a:rPr>
              <a:t/>
            </a:r>
            <a:br>
              <a:rPr lang="pt-BR" sz="2900">
                <a:solidFill>
                  <a:srgbClr val="4885E9"/>
                </a:solidFill>
                <a:latin typeface="Calibri" pitchFamily="34" charset="0"/>
              </a:rPr>
            </a:b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2900">
                <a:solidFill>
                  <a:srgbClr val="FF0000"/>
                </a:solidFill>
                <a:latin typeface="Arial Black" pitchFamily="34" charset="0"/>
              </a:rPr>
            </a:br>
            <a:endParaRPr lang="pt-BR" sz="290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31068" y="64165"/>
            <a:ext cx="8353425" cy="1877437"/>
          </a:xfrm>
          <a:prstGeom prst="rect">
            <a:avLst/>
          </a:prstGeom>
          <a:solidFill>
            <a:srgbClr val="D3FAC8"/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IMPOSTOS DA UNIÃO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pt-BR" sz="28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 de sobre Operações de Crédito, Câmbio e Seguro, ou Relativas a Títulos ou valores Mobiliários (IOF)</a:t>
            </a:r>
            <a:endParaRPr lang="pt-BR" sz="2800" b="1" dirty="0">
              <a:solidFill>
                <a:srgbClr val="C00000"/>
              </a:solidFill>
              <a:latin typeface="Arial Black" pitchFamily="34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21481" y="2132856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Arial Black" pitchFamily="34" charset="0"/>
              </a:rPr>
              <a:t>A competência para instituição do IOF é da União.</a:t>
            </a:r>
          </a:p>
          <a:p>
            <a:r>
              <a:rPr lang="pt-BR" dirty="0" smtClean="0">
                <a:latin typeface="Arial Black" pitchFamily="34" charset="0"/>
              </a:rPr>
              <a:t>Além das operações mencionadas na própria denominação do tributo, ele incide também sobre o ouro, quando definido por lei como ativo financeiro.</a:t>
            </a:r>
          </a:p>
          <a:p>
            <a:r>
              <a:rPr lang="pt-BR" dirty="0" smtClean="0">
                <a:latin typeface="Arial Black" pitchFamily="34" charset="0"/>
              </a:rPr>
              <a:t>O IOF não se sujeita nem ao princípio da anterioridade geral, nem ao da anterioridade nonagesimal.</a:t>
            </a:r>
          </a:p>
          <a:p>
            <a:pPr marL="64008" indent="0">
              <a:buNone/>
            </a:pP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43351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800" dirty="0" smtClean="0">
                <a:solidFill>
                  <a:schemeClr val="bg1"/>
                </a:solidFill>
                <a:latin typeface="Arial Black" pitchFamily="34" charset="0"/>
              </a:rPr>
              <a:t>LANÇAMENTO</a:t>
            </a:r>
            <a:r>
              <a:rPr lang="pt-BR" dirty="0" smtClean="0"/>
              <a:t>  </a:t>
            </a:r>
            <a:r>
              <a:rPr lang="pt-BR" dirty="0" smtClean="0">
                <a:solidFill>
                  <a:srgbClr val="FF0000"/>
                </a:solidFill>
              </a:rPr>
              <a:t> atenção</a:t>
            </a:r>
            <a:r>
              <a:rPr lang="pt-BR" sz="3600" dirty="0" smtClean="0">
                <a:solidFill>
                  <a:srgbClr val="FF0000"/>
                </a:solidFill>
              </a:rPr>
              <a:t> </a:t>
            </a:r>
            <a:r>
              <a:rPr lang="pt-BR" sz="3600" dirty="0" smtClean="0">
                <a:solidFill>
                  <a:srgbClr val="FFFF00"/>
                </a:solidFill>
              </a:rPr>
              <a:t>...</a:t>
            </a:r>
            <a:endParaRPr lang="pt-BR" sz="3600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sz="3600" b="1" dirty="0" smtClean="0">
                <a:latin typeface="Arial Black" pitchFamily="34" charset="0"/>
                <a:cs typeface="Arial" pitchFamily="34" charset="0"/>
              </a:rPr>
              <a:t>TEM </a:t>
            </a:r>
            <a:r>
              <a:rPr lang="pt-BR" sz="36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NATUREZA DECLARATÓRIA, </a:t>
            </a:r>
            <a:r>
              <a:rPr lang="pt-BR" sz="3600" dirty="0" smtClean="0">
                <a:latin typeface="Arial Black" pitchFamily="34" charset="0"/>
              </a:rPr>
              <a:t>POIS DECLARA O DEVER DE PAGAR O TRIBUTO.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BR" sz="3600" b="1" dirty="0" smtClean="0">
              <a:latin typeface="Arial Black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sz="3600" b="1" dirty="0" smtClean="0">
                <a:latin typeface="Arial Black" pitchFamily="34" charset="0"/>
              </a:rPr>
              <a:t>É POR MEIO DO LANÇAMENTO QUE O CRÉDITO TRIBUTÁRIO </a:t>
            </a:r>
            <a:r>
              <a:rPr lang="pt-BR" sz="3600" b="1" dirty="0" smtClean="0">
                <a:solidFill>
                  <a:srgbClr val="FF0000"/>
                </a:solidFill>
                <a:latin typeface="Arial Black" pitchFamily="34" charset="0"/>
              </a:rPr>
              <a:t>SE TORNA LÍQUIDO E CERTO.</a:t>
            </a:r>
          </a:p>
          <a:p>
            <a:pPr marL="932688" lvl="2" indent="-274320">
              <a:defRPr/>
            </a:pPr>
            <a:endParaRPr lang="pt-BR" sz="3200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468313" y="549275"/>
            <a:ext cx="8135937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4885E9"/>
                </a:solidFill>
                <a:latin typeface="Calibri" pitchFamily="34" charset="0"/>
              </a:rPr>
              <a:t/>
            </a:r>
            <a:br>
              <a:rPr lang="pt-BR" sz="2900">
                <a:solidFill>
                  <a:srgbClr val="4885E9"/>
                </a:solidFill>
                <a:latin typeface="Calibri" pitchFamily="34" charset="0"/>
              </a:rPr>
            </a:b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2900">
                <a:solidFill>
                  <a:srgbClr val="FF0000"/>
                </a:solidFill>
                <a:latin typeface="Arial Black" pitchFamily="34" charset="0"/>
              </a:rPr>
            </a:br>
            <a:endParaRPr lang="pt-BR" sz="290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9388" y="404813"/>
            <a:ext cx="8353425" cy="156966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IMPOSTOS DA UNIÃO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 sobre Propriedade Territorial Rural (ITR)</a:t>
            </a:r>
            <a:endParaRPr lang="pt-BR" sz="3200" b="1" dirty="0">
              <a:solidFill>
                <a:srgbClr val="C00000"/>
              </a:solidFill>
              <a:latin typeface="Arial Black" pitchFamily="34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latin typeface="Arial Black" pitchFamily="34" charset="0"/>
              </a:rPr>
              <a:t>A competência para instituição do ITR é da União.</a:t>
            </a:r>
          </a:p>
          <a:p>
            <a:r>
              <a:rPr lang="pt-BR" dirty="0" smtClean="0">
                <a:latin typeface="Arial Black" pitchFamily="34" charset="0"/>
              </a:rPr>
              <a:t>50 % do valor arrecadado é repassado ao município, relativamente aos imóveis nele situados.</a:t>
            </a:r>
          </a:p>
          <a:p>
            <a:r>
              <a:rPr lang="pt-BR" dirty="0" smtClean="0">
                <a:latin typeface="Arial Black" pitchFamily="34" charset="0"/>
              </a:rPr>
              <a:t>Incide sobre a propriedade, o domínio útil (é um aspecto da propriedade que pode ser destacado e entregue a outrem) ou a posse da terra, fora da zona urbana.</a:t>
            </a:r>
          </a:p>
          <a:p>
            <a:pPr marL="64008" indent="0">
              <a:buNone/>
            </a:pP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17787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468313" y="549275"/>
            <a:ext cx="8135937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4885E9"/>
                </a:solidFill>
                <a:latin typeface="Calibri" pitchFamily="34" charset="0"/>
              </a:rPr>
              <a:t/>
            </a:r>
            <a:br>
              <a:rPr lang="pt-BR" sz="2900">
                <a:solidFill>
                  <a:srgbClr val="4885E9"/>
                </a:solidFill>
                <a:latin typeface="Calibri" pitchFamily="34" charset="0"/>
              </a:rPr>
            </a:b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900">
              <a:solidFill>
                <a:srgbClr val="4885E9"/>
              </a:solidFill>
              <a:latin typeface="Calibri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2900">
                <a:solidFill>
                  <a:srgbClr val="FF0000"/>
                </a:solidFill>
                <a:latin typeface="Arial Black" pitchFamily="34" charset="0"/>
              </a:rPr>
            </a:br>
            <a:endParaRPr lang="pt-BR" sz="290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0825" y="160526"/>
            <a:ext cx="8353425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IMPOSTOS DA UNIÃO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  <a:ea typeface="Lucida Sans Unicode" charset="0"/>
                <a:cs typeface="Lucida Sans Unicode" charset="0"/>
              </a:rPr>
              <a:t>Imposto sobre Grandes Fortunas (IGF)</a:t>
            </a:r>
            <a:endParaRPr lang="pt-BR" sz="3200" b="1" dirty="0">
              <a:solidFill>
                <a:srgbClr val="C00000"/>
              </a:solidFill>
              <a:latin typeface="Arial Black" pitchFamily="34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 Black" pitchFamily="34" charset="0"/>
              </a:rPr>
              <a:t>O Imposto sobre Grandes </a:t>
            </a:r>
            <a:r>
              <a:rPr lang="pt-BR" dirty="0" err="1" smtClean="0">
                <a:latin typeface="Arial Black" pitchFamily="34" charset="0"/>
              </a:rPr>
              <a:t>ortunas</a:t>
            </a:r>
            <a:r>
              <a:rPr lang="pt-BR" dirty="0" smtClean="0">
                <a:latin typeface="Arial Black" pitchFamily="34" charset="0"/>
              </a:rPr>
              <a:t> é um tributo previsto na Constituição Federal, o qual será de competência da União, mas que ainda não foi regulamentado por lei no Brasil.</a:t>
            </a:r>
          </a:p>
          <a:p>
            <a:r>
              <a:rPr lang="pt-BR" dirty="0" smtClean="0">
                <a:latin typeface="Arial Black" pitchFamily="34" charset="0"/>
              </a:rPr>
              <a:t>Esse tributo ainda não foi implementado.</a:t>
            </a:r>
          </a:p>
          <a:p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17787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455613" y="125413"/>
            <a:ext cx="8223250" cy="1438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800" dirty="0" smtClean="0">
                <a:solidFill>
                  <a:srgbClr val="0F6FC6"/>
                </a:solidFill>
                <a:latin typeface="Arial Black" pitchFamily="34" charset="0"/>
              </a:rPr>
              <a:t>IMPOSTOS MUNICIPAIS</a:t>
            </a:r>
            <a:endParaRPr lang="pt-BR" sz="4800" dirty="0">
              <a:solidFill>
                <a:srgbClr val="0F6FC6"/>
              </a:solidFill>
              <a:latin typeface="Arial Black" pitchFamily="34" charset="0"/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455613" y="1598613"/>
            <a:ext cx="8077200" cy="1182687"/>
          </a:xfrm>
          <a:prstGeom prst="rect">
            <a:avLst/>
          </a:prstGeom>
          <a:solidFill>
            <a:srgbClr val="C4EFFF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800" b="1" smtClean="0"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IPTU – ITBI-  ISS são MUNICIPAIS</a:t>
            </a:r>
            <a:endParaRPr lang="pt-BR" sz="2800" b="1" dirty="0">
              <a:solidFill>
                <a:srgbClr val="DBF5F9">
                  <a:lumMod val="2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pic>
        <p:nvPicPr>
          <p:cNvPr id="49158" name="Picture 6" descr="http://t3.gstatic.com/images?q=tbn:ANd9GcTTRjq8MMbeMZ8dDDFfJdklapANUM-dgQZb_eooaC4fOWcfGUrZka2lSG1c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07" y="3169815"/>
            <a:ext cx="7739426" cy="34995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0" y="0"/>
            <a:ext cx="8172450" cy="14843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400" dirty="0">
                <a:solidFill>
                  <a:prstClr val="white"/>
                </a:solidFill>
                <a:latin typeface="Arial Black" pitchFamily="34" charset="0"/>
                <a:ea typeface="+mn-ea"/>
              </a:rPr>
              <a:t>IMPOSTOS MUNICIPAIS em espécie -3</a:t>
            </a:r>
            <a:endParaRPr lang="pt-BR" sz="3200" dirty="0">
              <a:solidFill>
                <a:prstClr val="white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5613" y="1598613"/>
            <a:ext cx="8226425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9875" indent="-269875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pt-BR" sz="2600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763" y="1490663"/>
            <a:ext cx="8856662" cy="4989512"/>
          </a:xfrm>
          <a:prstGeom prst="rect">
            <a:avLst/>
          </a:prstGeom>
          <a:solidFill>
            <a:srgbClr val="C9FAFC"/>
          </a:solidFill>
          <a:ln w="5724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n-ea"/>
              </a:rPr>
              <a:t>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0" y="1484313"/>
            <a:ext cx="8820150" cy="47799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Competência dos MUNICÍPIOS para sua instituição</a:t>
            </a:r>
            <a:r>
              <a:rPr lang="pt-B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: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3200" b="1" dirty="0"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IPTU – ITBI-  ISS são MUNICIPAIS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IPTU – SOBRE PROPRIEDADE PREDIAL E TERRITORIAL URBANA;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ITBI –TRANSMISSÃO INTER VIVOS DE BENS IMÓVEIS POR ATO ONEROSO;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ISS  - SERVIÇOS DE QUALQUER NATUREZA;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0" y="0"/>
            <a:ext cx="8172450" cy="1484313"/>
          </a:xfrm>
          <a:prstGeom prst="rect">
            <a:avLst/>
          </a:prstGeom>
          <a:solidFill>
            <a:srgbClr val="00CC00"/>
          </a:solidFill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400" dirty="0">
                <a:solidFill>
                  <a:srgbClr val="FFFFFF"/>
                </a:solidFill>
                <a:latin typeface="Arial Black" pitchFamily="34" charset="0"/>
              </a:rPr>
              <a:t>IMPOSTOS ESTADUAIS em espécie – 3 - </a:t>
            </a:r>
            <a:endParaRPr lang="pt-BR" sz="3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455613" y="1598613"/>
            <a:ext cx="8226425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9875" indent="-269875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pt-BR" sz="2600" dirty="0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763" y="1490663"/>
            <a:ext cx="8856662" cy="4989512"/>
          </a:xfrm>
          <a:prstGeom prst="rect">
            <a:avLst/>
          </a:prstGeom>
          <a:solidFill>
            <a:srgbClr val="C9FAFC"/>
          </a:solidFill>
          <a:ln w="5724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n-ea"/>
              </a:rPr>
              <a:t>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0" y="1484313"/>
            <a:ext cx="8820150" cy="5373687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Competência do ESTADO para sua instituição</a:t>
            </a:r>
            <a:r>
              <a:rPr lang="pt-B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: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IPVA – ITCMD – ICMS  são ESTADUAIS</a:t>
            </a:r>
            <a:endParaRPr lang="pt-BR" sz="3200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IPVA – </a:t>
            </a:r>
            <a:r>
              <a:rPr lang="pt-B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SOBRE PROPRIEDADE DE VEÍCULOS AUTOMOTORES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endParaRPr lang="pt-BR" sz="20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ITCMD –</a:t>
            </a:r>
            <a:r>
              <a:rPr lang="pt-B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SOBRE TRANSMISSÃO CAUSA MORTIS E DOAÇÃO DE QUAISQUER BENS OU DIREITOS,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endParaRPr lang="pt-BR" sz="20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ICMS – </a:t>
            </a:r>
            <a:r>
              <a:rPr lang="pt-B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SOBRE OPERAÇÕES RELATIVAS Á CIRCULAÇÃO DE MERCADORIAS E SOBRE PRESTAÇÕES DE SERVIÇSO DE TRANSPORTE INTERESTADUAL E INTERMUNICIPAL E DE COMUNICAÇÃO.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bg1"/>
                </a:solidFill>
              </a:rPr>
              <a:t/>
            </a:r>
            <a:br>
              <a:rPr lang="pt-BR" sz="3600" dirty="0" smtClean="0">
                <a:solidFill>
                  <a:schemeClr val="bg1"/>
                </a:solidFill>
              </a:rPr>
            </a:b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1556792"/>
            <a:ext cx="4896544" cy="504056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800" dirty="0" smtClean="0">
                <a:latin typeface="Arial Black" pitchFamily="34" charset="0"/>
              </a:rPr>
              <a:t/>
            </a:r>
            <a:br>
              <a:rPr lang="pt-BR" sz="2800" dirty="0" smtClean="0">
                <a:latin typeface="Arial Black" pitchFamily="34" charset="0"/>
              </a:rPr>
            </a:b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INCIDE SOBRE PROPRIEDADE DE AERONAVES E EMBARCAÇÕES,</a:t>
            </a:r>
            <a:b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INCIDE sobre </a:t>
            </a:r>
            <a:r>
              <a:rPr lang="pt-BR" sz="2800" dirty="0" smtClean="0">
                <a:solidFill>
                  <a:srgbClr val="00CC00"/>
                </a:solidFill>
                <a:latin typeface="Arial Black" pitchFamily="34" charset="0"/>
              </a:rPr>
              <a:t>MOTOS, ôNIBUS, CAMINHÕES E CARROS;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DA </a:t>
            </a:r>
            <a:r>
              <a:rPr lang="pt-BR" sz="2800" dirty="0" smtClean="0">
                <a:solidFill>
                  <a:srgbClr val="00CC00"/>
                </a:solidFill>
                <a:latin typeface="Arial Black" pitchFamily="34" charset="0"/>
              </a:rPr>
              <a:t>RECEITA</a:t>
            </a:r>
            <a:r>
              <a:rPr lang="pt-BR" sz="2800" dirty="0" smtClean="0">
                <a:latin typeface="Arial Black" pitchFamily="34" charset="0"/>
              </a:rPr>
              <a:t> 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DESSE TRIBUTO </a:t>
            </a:r>
            <a:r>
              <a:rPr lang="pt-BR" sz="2800" dirty="0" smtClean="0">
                <a:solidFill>
                  <a:srgbClr val="00CC00"/>
                </a:solidFill>
                <a:latin typeface="Arial Black" pitchFamily="34" charset="0"/>
              </a:rPr>
              <a:t>50% 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DA ARREDAÇÃO PERTENCE AOS </a:t>
            </a:r>
            <a:r>
              <a:rPr lang="pt-BR" sz="2800" dirty="0" smtClean="0">
                <a:solidFill>
                  <a:srgbClr val="00CC00"/>
                </a:solidFill>
                <a:latin typeface="Arial Black" pitchFamily="34" charset="0"/>
              </a:rPr>
              <a:t>MUNICÍPIOS</a:t>
            </a:r>
            <a:r>
              <a:rPr lang="pt-BR" sz="2800" dirty="0" smtClean="0">
                <a:solidFill>
                  <a:srgbClr val="00CC00"/>
                </a:solidFill>
              </a:rPr>
              <a:t>.</a:t>
            </a:r>
            <a:endParaRPr lang="pt-BR" dirty="0">
              <a:solidFill>
                <a:srgbClr val="00CC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82078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+mn-ea"/>
              </a:rPr>
              <a:t>IPVA </a:t>
            </a:r>
            <a:r>
              <a:rPr lang="pt-BR" sz="4400" b="1" dirty="0">
                <a:ln w="1905"/>
                <a:gradFill>
                  <a:gsLst>
                    <a:gs pos="0">
                      <a:srgbClr val="A5C249">
                        <a:shade val="20000"/>
                        <a:satMod val="200000"/>
                      </a:srgbClr>
                    </a:gs>
                    <a:gs pos="78000">
                      <a:srgbClr val="A5C2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A5C2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+mn-ea"/>
              </a:rPr>
              <a:t>É IMPOSTO ESTADUAL </a:t>
            </a:r>
            <a:endParaRPr lang="pt-BR" sz="4400" b="1" dirty="0">
              <a:ln w="1905"/>
              <a:gradFill>
                <a:gsLst>
                  <a:gs pos="0">
                    <a:srgbClr val="A5C249">
                      <a:shade val="20000"/>
                      <a:satMod val="200000"/>
                    </a:srgbClr>
                  </a:gs>
                  <a:gs pos="78000">
                    <a:srgbClr val="A5C249">
                      <a:tint val="90000"/>
                      <a:shade val="89000"/>
                      <a:satMod val="220000"/>
                    </a:srgbClr>
                  </a:gs>
                  <a:gs pos="100000">
                    <a:srgbClr val="A5C24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n-ea"/>
            </a:endParaRPr>
          </a:p>
        </p:txBody>
      </p:sp>
      <p:pic>
        <p:nvPicPr>
          <p:cNvPr id="87046" name="Picture 6" descr="http://imagensface.com.br/imagens/carros-carro-8556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484784"/>
            <a:ext cx="3810000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bg1"/>
                </a:solidFill>
              </a:rPr>
              <a:t/>
            </a:r>
            <a:br>
              <a:rPr lang="pt-BR" sz="3600" dirty="0" smtClean="0">
                <a:solidFill>
                  <a:schemeClr val="bg1"/>
                </a:solidFill>
              </a:rPr>
            </a:b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1484313"/>
            <a:ext cx="8172450" cy="4797425"/>
          </a:xfrm>
          <a:solidFill>
            <a:schemeClr val="accent1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sz="2800" dirty="0" smtClean="0">
                <a:latin typeface="Arial Black" pitchFamily="34" charset="0"/>
              </a:rPr>
              <a:t/>
            </a:r>
            <a:br>
              <a:rPr lang="pt-BR" sz="2800" dirty="0" smtClean="0">
                <a:latin typeface="Arial Black" pitchFamily="34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Arial Black" pitchFamily="34" charset="0"/>
              </a:rPr>
              <a:t>INCIDE SOBRE A CIRCULAÇÃO DE MERCADORIAS  E SOBRE 2 TIPOS DE SERVIÇOS : </a:t>
            </a:r>
            <a:r>
              <a:rPr lang="pt-BR" sz="3200" dirty="0" smtClean="0">
                <a:solidFill>
                  <a:srgbClr val="00B0F0"/>
                </a:solidFill>
                <a:latin typeface="Arial Black" pitchFamily="34" charset="0"/>
              </a:rPr>
              <a:t>TRANSPORTE INTERMUNICIPAL E INTERESTADUAL, E A COMUNICAÇÃO;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BR" sz="3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sz="3200" dirty="0" smtClean="0">
                <a:solidFill>
                  <a:schemeClr val="bg1"/>
                </a:solidFill>
                <a:latin typeface="Arial Black" pitchFamily="34" charset="0"/>
              </a:rPr>
              <a:t>POSSUI  </a:t>
            </a:r>
            <a:r>
              <a:rPr lang="pt-BR" sz="3200" dirty="0" smtClean="0">
                <a:solidFill>
                  <a:srgbClr val="00B0F0"/>
                </a:solidFill>
                <a:latin typeface="Arial Black" pitchFamily="34" charset="0"/>
              </a:rPr>
              <a:t>ALÍQUOTAS DISTINTAS;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BR" sz="32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sz="3200" dirty="0" smtClean="0">
                <a:solidFill>
                  <a:srgbClr val="00B0F0"/>
                </a:solidFill>
                <a:latin typeface="Arial Black" pitchFamily="34" charset="0"/>
              </a:rPr>
              <a:t>É NÃO </a:t>
            </a:r>
            <a:r>
              <a:rPr lang="pt-BR" sz="3200" dirty="0" smtClean="0">
                <a:solidFill>
                  <a:schemeClr val="bg1"/>
                </a:solidFill>
                <a:latin typeface="Arial Black" pitchFamily="34" charset="0"/>
              </a:rPr>
              <a:t>CUMULATIVO,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BR" sz="28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82078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4400" b="1" dirty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+mn-ea"/>
              </a:rPr>
              <a:t>ICMS </a:t>
            </a:r>
            <a:r>
              <a:rPr lang="pt-BR" sz="4400" b="1" dirty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+mn-ea"/>
              </a:rPr>
              <a:t>É IMPOSTO ESTADUAL </a:t>
            </a:r>
            <a:endParaRPr lang="pt-BR" sz="4400" b="1" dirty="0">
              <a:ln w="12700">
                <a:solidFill>
                  <a:srgbClr val="04617B">
                    <a:satMod val="155000"/>
                  </a:srgb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pt-BR" sz="5400" b="1" dirty="0">
              <a:ln w="12700">
                <a:solidFill>
                  <a:srgbClr val="04617B">
                    <a:satMod val="155000"/>
                  </a:srgbClr>
                </a:solidFill>
                <a:prstDash val="solid"/>
              </a:ln>
              <a:solidFill>
                <a:srgbClr val="DBF5F9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0" y="0"/>
            <a:ext cx="8172450" cy="1484313"/>
          </a:xfrm>
          <a:prstGeom prst="rect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lIns="0" rIns="0" bIns="0" anchor="b"/>
          <a:lstStyle/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Competência da UNIÃO –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 são FEDERAIS - 7</a:t>
            </a:r>
          </a:p>
        </p:txBody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455613" y="1598613"/>
            <a:ext cx="8226425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9875" indent="-269875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pt-BR" sz="2600" dirty="0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763" y="1490663"/>
            <a:ext cx="8856662" cy="4989512"/>
          </a:xfrm>
          <a:prstGeom prst="rect">
            <a:avLst/>
          </a:prstGeom>
          <a:solidFill>
            <a:srgbClr val="C9FAFC"/>
          </a:solidFill>
          <a:ln w="5724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n-ea"/>
              </a:rPr>
              <a:t>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0" y="1484313"/>
            <a:ext cx="8820150" cy="47799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II – IE – IR – IPI – IOF – ITR –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3200" b="1" dirty="0"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 </a:t>
            </a:r>
            <a:r>
              <a:rPr lang="pt-B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IMPOSTO SOBRE GRANDES FORTUNAS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II – </a:t>
            </a:r>
            <a:r>
              <a:rPr lang="pt-BR" sz="2800" b="1" dirty="0"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IMPOSTO SOBRE IMPORTAÇÃO;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IE-</a:t>
            </a:r>
            <a:r>
              <a:rPr lang="pt-BR" sz="2800" b="1" dirty="0"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 IMPOSTOS SOBRE EXPORTAÇÃO;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IR – </a:t>
            </a:r>
            <a:r>
              <a:rPr lang="pt-BR" sz="2800" b="1" dirty="0"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IMPOSTO SOBRE A RENDA E PROVENTOS DE QUALQUER NATUREZA;</a:t>
            </a:r>
          </a:p>
          <a:p>
            <a:pPr>
              <a:lnSpc>
                <a:spcPct val="14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IPI – </a:t>
            </a:r>
            <a:r>
              <a:rPr lang="pt-BR" sz="2800" b="1" dirty="0"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IMPOSTO SOBRE PRODUTOS INDUSTRIALIZADOS;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endParaRPr lang="pt-BR" sz="2000" b="1" dirty="0">
              <a:solidFill>
                <a:srgbClr val="DBF5F9">
                  <a:lumMod val="2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endParaRPr lang="pt-BR" sz="2800" dirty="0">
              <a:solidFill>
                <a:srgbClr val="DBF5F9">
                  <a:lumMod val="2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0" y="0"/>
            <a:ext cx="8172450" cy="1484313"/>
          </a:xfrm>
          <a:prstGeom prst="rect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lIns="0" rIns="0" bIns="0" anchor="b"/>
          <a:lstStyle/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Competência da UNIÃO –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 são FEDERAIS</a:t>
            </a:r>
          </a:p>
        </p:txBody>
      </p:sp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455613" y="1598613"/>
            <a:ext cx="8226425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9875" indent="-269875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pt-BR" sz="2600" dirty="0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763" y="1490663"/>
            <a:ext cx="8856662" cy="4989512"/>
          </a:xfrm>
          <a:prstGeom prst="rect">
            <a:avLst/>
          </a:prstGeom>
          <a:solidFill>
            <a:srgbClr val="C9FAFC"/>
          </a:solidFill>
          <a:ln w="5724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n-ea"/>
              </a:rPr>
              <a:t>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0" y="1484313"/>
            <a:ext cx="8820150" cy="5373687"/>
          </a:xfrm>
          <a:prstGeom prst="rect">
            <a:avLst/>
          </a:prstGeom>
          <a:solidFill>
            <a:srgbClr val="D3FAC8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II – IE – IR – IPI – IOF – ITR –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800" b="1" dirty="0"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 </a:t>
            </a:r>
            <a:r>
              <a:rPr lang="pt-B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IMPOSTO SOBRE GRANDES FORTUNAS</a:t>
            </a:r>
            <a:endParaRPr lang="pt-BR" sz="28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  <a:p>
            <a:pPr>
              <a:lnSpc>
                <a:spcPct val="14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IOF– </a:t>
            </a:r>
            <a:r>
              <a:rPr lang="pt-BR" sz="2800" b="1" dirty="0"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IMPOSTO SOBRE OPERAÇÕES DE CRÉDITO, CÂMBIO E SEGURO, OU RELATIVAS A TÍTULO OU VALORES MOBILIÁRIOS;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ITR – </a:t>
            </a:r>
            <a:r>
              <a:rPr lang="pt-BR" sz="2800" b="1" dirty="0"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IMPOSTO SOBRE A PROPRIEDADE TERRITORIAL RURAL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IMPOSTO SOBRE GRANDES FORTUNAS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-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260649"/>
            <a:ext cx="7884368" cy="2016224"/>
            <a:chOff x="246" y="-12"/>
            <a:chExt cx="5385" cy="2091"/>
          </a:xfrm>
        </p:grpSpPr>
        <p:pic>
          <p:nvPicPr>
            <p:cNvPr id="911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6" y="361"/>
              <a:ext cx="4410" cy="17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1141" name="Text Box 3"/>
            <p:cNvSpPr txBox="1">
              <a:spLocks noChangeArrowheads="1"/>
            </p:cNvSpPr>
            <p:nvPr/>
          </p:nvSpPr>
          <p:spPr bwMode="auto">
            <a:xfrm>
              <a:off x="246" y="-12"/>
              <a:ext cx="5385" cy="20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 sz="1000" dirty="0">
                <a:solidFill>
                  <a:srgbClr val="FFFFFF"/>
                </a:solidFill>
              </a:endParaRPr>
            </a:p>
          </p:txBody>
        </p:sp>
      </p:grpSp>
      <p:sp>
        <p:nvSpPr>
          <p:cNvPr id="91139" name="Text Box 4"/>
          <p:cNvSpPr txBox="1">
            <a:spLocks noChangeArrowheads="1"/>
          </p:cNvSpPr>
          <p:nvPr/>
        </p:nvSpPr>
        <p:spPr bwMode="auto">
          <a:xfrm>
            <a:off x="755576" y="2204864"/>
            <a:ext cx="7926388" cy="4376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18360"/>
          <a:lstStyle/>
          <a:p>
            <a:pPr algn="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www.maonarodablog.com.br</a:t>
            </a:r>
            <a:endParaRPr lang="pt-BR" sz="2000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algn="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www.diariocacadorense.com</a:t>
            </a:r>
            <a:endParaRPr lang="pt-BR" sz="2000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algn="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www.angadeiroonline.com.br</a:t>
            </a:r>
            <a:endParaRPr lang="pt-BR" sz="2000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algn="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  <a:hlinkClick r:id="rId4"/>
              </a:rPr>
              <a:t>www.fla.matrix.com.br</a:t>
            </a:r>
            <a:endParaRPr lang="pt-BR" sz="2000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algn="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  <a:hlinkClick r:id="rId5"/>
              </a:rPr>
              <a:t>www.epocanegocios.globo.com</a:t>
            </a:r>
            <a:endParaRPr lang="pt-BR" sz="2000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algn="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0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  <a:hlinkClick r:id="rId6"/>
              </a:rPr>
              <a:t>www.bolgdicas.com</a:t>
            </a:r>
            <a:r>
              <a:rPr lang="pt-BR" sz="20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</a:p>
          <a:p>
            <a:pPr algn="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000" dirty="0">
              <a:solidFill>
                <a:schemeClr val="tx1"/>
              </a:solidFill>
              <a:latin typeface="Constantia" pitchFamily="18" charset="0"/>
            </a:endParaRPr>
          </a:p>
          <a:p>
            <a:pPr algn="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600" dirty="0">
              <a:solidFill>
                <a:schemeClr val="tx1"/>
              </a:solidFill>
              <a:latin typeface="Constantia" pitchFamily="18" charset="0"/>
            </a:endParaRPr>
          </a:p>
          <a:p>
            <a:pPr algn="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600" dirty="0">
              <a:solidFill>
                <a:srgbClr val="FFFFFF"/>
              </a:solidFill>
              <a:latin typeface="Constantia" pitchFamily="18" charset="0"/>
            </a:endParaRPr>
          </a:p>
          <a:p>
            <a:pPr algn="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600" dirty="0">
              <a:solidFill>
                <a:srgbClr val="FFFFFF"/>
              </a:solidFill>
              <a:latin typeface="Constantia" pitchFamily="18" charset="0"/>
            </a:endParaRPr>
          </a:p>
          <a:p>
            <a:pPr algn="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600" dirty="0">
              <a:solidFill>
                <a:srgbClr val="FFFFFF"/>
              </a:solidFill>
              <a:latin typeface="Constantia" pitchFamily="18" charset="0"/>
            </a:endParaRPr>
          </a:p>
          <a:p>
            <a:pPr algn="r">
              <a:spcBef>
                <a:spcPts val="6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600" dirty="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67744" y="6093296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Imagem do slide 1 - site www.willianporfirio.blogspot.com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148064" y="5661248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www.riograndedonorte.net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779912" y="4941169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www.curiosando.com.br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971601" y="4762312"/>
            <a:ext cx="2592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imagensface.com.</a:t>
            </a:r>
            <a:r>
              <a:rPr lang="pt-BR" dirty="0" err="1">
                <a:solidFill>
                  <a:schemeClr val="tx1"/>
                </a:solidFill>
              </a:rPr>
              <a:t>br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115617" y="2780928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www.pianco.pb.gov.br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250825" y="84138"/>
            <a:ext cx="8221663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900">
                <a:solidFill>
                  <a:srgbClr val="4885E9"/>
                </a:solidFill>
                <a:latin typeface="Calibri" pitchFamily="34" charset="0"/>
              </a:rPr>
              <a:t/>
            </a:r>
            <a:br>
              <a:rPr lang="pt-BR" sz="2900">
                <a:solidFill>
                  <a:srgbClr val="4885E9"/>
                </a:solidFill>
                <a:latin typeface="Calibri" pitchFamily="34" charset="0"/>
              </a:rPr>
            </a:br>
            <a:r>
              <a:rPr lang="pt-BR" sz="2500">
                <a:solidFill>
                  <a:srgbClr val="4885E9"/>
                </a:solidFill>
                <a:latin typeface="Arial Black" pitchFamily="34" charset="0"/>
              </a:rPr>
              <a:t/>
            </a:r>
            <a:br>
              <a:rPr lang="pt-BR" sz="2500">
                <a:solidFill>
                  <a:srgbClr val="4885E9"/>
                </a:solidFill>
                <a:latin typeface="Arial Black" pitchFamily="34" charset="0"/>
              </a:rPr>
            </a:br>
            <a:endParaRPr lang="pt-BR" sz="2500">
              <a:solidFill>
                <a:srgbClr val="4885E9"/>
              </a:solidFill>
              <a:latin typeface="Arial Black" pitchFamily="34" charset="0"/>
            </a:endParaRP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3419872" y="908720"/>
            <a:ext cx="5472113" cy="51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457200" indent="-457200">
              <a:spcBef>
                <a:spcPts val="672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  <a:latin typeface="Arial Black"/>
              </a:rPr>
              <a:t>LANÇAMENTO É ATO ADMINISTRATIVO </a:t>
            </a:r>
            <a:r>
              <a:rPr lang="pt-BR" sz="2400" b="1" dirty="0" smtClean="0">
                <a:solidFill>
                  <a:schemeClr val="bg1"/>
                </a:solidFill>
                <a:latin typeface="Arial Black"/>
                <a:cs typeface="Arial"/>
              </a:rPr>
              <a:t>VINCULADO À LEI</a:t>
            </a:r>
            <a:r>
              <a:rPr lang="pt-BR" sz="2400" dirty="0" smtClean="0">
                <a:solidFill>
                  <a:schemeClr val="bg1"/>
                </a:solidFill>
                <a:latin typeface="Arial Black"/>
              </a:rPr>
              <a:t>;</a:t>
            </a:r>
          </a:p>
          <a:p>
            <a:pPr marL="457200" indent="-457200">
              <a:spcBef>
                <a:spcPts val="672"/>
              </a:spcBef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  <a:latin typeface="Arial Black"/>
              </a:rPr>
              <a:t>SÓ PODE SER PRATICADO POR AGENTE DA FAZENDA PÚBLICA; </a:t>
            </a:r>
            <a:endParaRPr lang="pt-BR" sz="2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672"/>
              </a:spcBef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  <a:latin typeface="Arial Black"/>
              </a:rPr>
              <a:t>GOZA  DE PRESUNÇÃO DE LEGITIMIDADE E VERACIDADE;</a:t>
            </a:r>
            <a:endParaRPr lang="pt-BR" sz="2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528"/>
              </a:spcBef>
              <a:buFont typeface="+mj-lt"/>
              <a:buAutoNum type="arabicPeriod"/>
            </a:pPr>
            <a:r>
              <a:rPr lang="pt-BR" sz="2400" b="1" dirty="0" smtClean="0">
                <a:solidFill>
                  <a:schemeClr val="bg1"/>
                </a:solidFill>
                <a:latin typeface="Arial Black"/>
                <a:cs typeface="Arial"/>
              </a:rPr>
              <a:t>FEITO POR MEIO DE ATIVIDADE ADMINISTRATIVA PLENAMENTE VINCULADA;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40964" name="Picture 9" descr="http://www.blogdicas.com/wp-content/uploads/2011/03/quadro-dinheiro-voando-saida-homem-carteira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981075"/>
            <a:ext cx="28575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Retângulo 6"/>
          <p:cNvSpPr>
            <a:spLocks noChangeArrowheads="1"/>
          </p:cNvSpPr>
          <p:nvPr/>
        </p:nvSpPr>
        <p:spPr bwMode="auto">
          <a:xfrm>
            <a:off x="179388" y="6092825"/>
            <a:ext cx="309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Imagem do blogdicas.com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468313" y="158750"/>
            <a:ext cx="2425700" cy="2528888"/>
          </a:xfrm>
          <a:prstGeom prst="rect">
            <a:avLst/>
          </a:prstGeom>
          <a:solidFill>
            <a:srgbClr val="D3FAC8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lIns="45720" rIns="4572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alibri" pitchFamily="34" charset="0"/>
              </a:rPr>
              <a:t>“Viver bem o momento presente”.</a:t>
            </a:r>
            <a:br>
              <a:rPr lang="pt-BR" sz="3200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pt-BR" sz="3200" b="1" dirty="0">
                <a:solidFill>
                  <a:srgbClr val="000000"/>
                </a:solidFill>
                <a:latin typeface="Calibri" pitchFamily="34" charset="0"/>
              </a:rPr>
              <a:t>Chiara </a:t>
            </a:r>
            <a:r>
              <a:rPr lang="pt-BR" sz="3200" b="1" dirty="0" err="1">
                <a:solidFill>
                  <a:srgbClr val="000000"/>
                </a:solidFill>
                <a:latin typeface="Calibri" pitchFamily="34" charset="0"/>
              </a:rPr>
              <a:t>Lubich</a:t>
            </a:r>
            <a:endParaRPr lang="pt-BR" sz="32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179388" y="4868863"/>
            <a:ext cx="2640012" cy="172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4080" rIns="45720"/>
          <a:lstStyle/>
          <a:p>
            <a:pPr>
              <a:spcBef>
                <a:spcPts val="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600">
                <a:solidFill>
                  <a:srgbClr val="000000"/>
                </a:solidFill>
                <a:latin typeface="Arial Black" pitchFamily="34" charset="0"/>
              </a:rPr>
              <a:t>Bons estudos!!!</a:t>
            </a: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 rot="420000">
            <a:off x="3494088" y="1192213"/>
            <a:ext cx="4618037" cy="3930650"/>
          </a:xfrm>
          <a:prstGeom prst="rect">
            <a:avLst/>
          </a:prstGeom>
          <a:solidFill>
            <a:srgbClr val="DBF5F9"/>
          </a:solidFill>
          <a:ln w="288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9216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1341438"/>
            <a:ext cx="4378325" cy="3671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/>
          <p:cNvSpPr txBox="1">
            <a:spLocks noChangeArrowheads="1"/>
          </p:cNvSpPr>
          <p:nvPr/>
        </p:nvSpPr>
        <p:spPr bwMode="auto">
          <a:xfrm>
            <a:off x="0" y="0"/>
            <a:ext cx="8101013" cy="1484313"/>
          </a:xfrm>
          <a:prstGeom prst="rect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dirty="0">
                <a:latin typeface="Arial Black" pitchFamily="34" charset="0"/>
              </a:rPr>
              <a:t> </a:t>
            </a:r>
            <a:r>
              <a:rPr lang="pt-BR" sz="4000" dirty="0" smtClean="0">
                <a:latin typeface="Arial Black" pitchFamily="34" charset="0"/>
              </a:rPr>
              <a:t>3 </a:t>
            </a:r>
            <a:r>
              <a:rPr lang="pt-BR" sz="4000" dirty="0">
                <a:latin typeface="Arial Black" pitchFamily="34" charset="0"/>
              </a:rPr>
              <a:t>MODALIDADES </a:t>
            </a:r>
            <a:r>
              <a:rPr lang="pt-BR" sz="4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–</a:t>
            </a:r>
            <a:r>
              <a:rPr lang="pt-BR" sz="4000" dirty="0">
                <a:solidFill>
                  <a:srgbClr val="FFFF00"/>
                </a:solidFill>
                <a:latin typeface="Arial Black" pitchFamily="34" charset="0"/>
              </a:rPr>
              <a:t> atenção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4755" name="Text Box 2"/>
          <p:cNvSpPr txBox="1">
            <a:spLocks noChangeArrowheads="1"/>
          </p:cNvSpPr>
          <p:nvPr/>
        </p:nvSpPr>
        <p:spPr bwMode="auto">
          <a:xfrm>
            <a:off x="455613" y="1598613"/>
            <a:ext cx="8226425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9875" indent="-269875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pt-BR" sz="2600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57175" y="1584325"/>
            <a:ext cx="8886825" cy="2420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240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n-ea"/>
              </a:rPr>
              <a:t> 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31913" y="1628775"/>
            <a:ext cx="7812087" cy="22320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514350" indent="-514350">
              <a:lnSpc>
                <a:spcPct val="140000"/>
              </a:lnSpc>
              <a:buClrTx/>
              <a:buFontTx/>
              <a:buAutoNum type="arabi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LANÇAMENTO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DIRETO </a:t>
            </a:r>
            <a:r>
              <a:rPr lang="pt-BR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OU DE OFÍCIO;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LANÇAMENTO MISTO ou POR DECLARAÇÃO</a:t>
            </a:r>
            <a:endParaRPr lang="pt-BR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3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)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LANÇAMENTO POR HOMOLOGAÇÃO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 ;</a:t>
            </a:r>
            <a:endParaRPr lang="pt-BR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</p:txBody>
      </p:sp>
      <p:pic>
        <p:nvPicPr>
          <p:cNvPr id="74760" name="Picture 8" descr="http://www.riograndedonorte.net/wp-content/uploads/2012/08/impostomet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9209288" cy="2780928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5508104" y="4149080"/>
            <a:ext cx="3635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www.riograndedonorte.net</a:t>
            </a:r>
            <a:endParaRPr lang="pt-B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0" y="0"/>
            <a:ext cx="8027988" cy="1700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800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FF0000"/>
                </a:solidFill>
                <a:latin typeface="Arial Black" pitchFamily="34" charset="0"/>
              </a:rPr>
              <a:t>1.LANÇAMENTO DIRETO OU DE OFÍCIO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000000"/>
                </a:solidFill>
                <a:latin typeface="Arial Black" pitchFamily="34" charset="0"/>
              </a:rPr>
              <a:t>Características e exemplos  </a:t>
            </a:r>
            <a:r>
              <a:rPr lang="pt-BR" sz="2800" dirty="0">
                <a:solidFill>
                  <a:srgbClr val="FF0000"/>
                </a:solidFill>
                <a:latin typeface="Arial Black" pitchFamily="34" charset="0"/>
              </a:rPr>
              <a:t>atenção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455613" y="1598613"/>
            <a:ext cx="8226425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9875" indent="-269875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pt-BR" sz="2600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1773238"/>
            <a:ext cx="9144000" cy="1584325"/>
          </a:xfrm>
          <a:prstGeom prst="rect">
            <a:avLst/>
          </a:prstGeom>
          <a:solidFill>
            <a:srgbClr val="C9FAFC"/>
          </a:solidFill>
          <a:ln w="5724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n-ea"/>
              </a:rPr>
              <a:t> 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0" y="1628775"/>
            <a:ext cx="9144000" cy="3684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1)EFETIVADO SOMENTE POR MEIO DO PRÓPRIO FISCO 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EX – IPTU – MUNICÍPIO  faz lançamento e informa o montante ao contribuinte.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.</a:t>
            </a:r>
          </a:p>
        </p:txBody>
      </p:sp>
      <p:pic>
        <p:nvPicPr>
          <p:cNvPr id="75782" name="Picture 2" descr="http://www.cuiaba.mt.gov.br/iptu/imagens/top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05263"/>
            <a:ext cx="73342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3" name="Retângulo 9"/>
          <p:cNvSpPr>
            <a:spLocks noChangeArrowheads="1"/>
          </p:cNvSpPr>
          <p:nvPr/>
        </p:nvSpPr>
        <p:spPr bwMode="auto">
          <a:xfrm>
            <a:off x="900113" y="6308725"/>
            <a:ext cx="331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</a:rPr>
              <a:t>www.cuiaba.mt.gov.br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/>
          <p:cNvSpPr txBox="1">
            <a:spLocks noChangeArrowheads="1"/>
          </p:cNvSpPr>
          <p:nvPr/>
        </p:nvSpPr>
        <p:spPr bwMode="auto">
          <a:xfrm>
            <a:off x="0" y="0"/>
            <a:ext cx="8172450" cy="156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dirty="0">
                <a:solidFill>
                  <a:srgbClr val="FF0000"/>
                </a:solidFill>
                <a:latin typeface="Arial Black" pitchFamily="34" charset="0"/>
              </a:rPr>
              <a:t>2. LANÇAMENTO MISTO ou POR DECLARAÇÃO</a:t>
            </a:r>
            <a:endParaRPr lang="pt-BR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6803" name="Text Box 2"/>
          <p:cNvSpPr txBox="1">
            <a:spLocks noChangeArrowheads="1"/>
          </p:cNvSpPr>
          <p:nvPr/>
        </p:nvSpPr>
        <p:spPr bwMode="auto">
          <a:xfrm>
            <a:off x="455613" y="1598613"/>
            <a:ext cx="8226425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9875" indent="-269875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pt-BR" sz="2600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1773238"/>
            <a:ext cx="9144000" cy="1584325"/>
          </a:xfrm>
          <a:prstGeom prst="rect">
            <a:avLst/>
          </a:prstGeom>
          <a:solidFill>
            <a:srgbClr val="C9FAFC"/>
          </a:solidFill>
          <a:ln w="5724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n-ea"/>
              </a:rPr>
              <a:t> 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0" y="1628775"/>
            <a:ext cx="9144000" cy="3684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1)EFETIVADO TANTO PELO FISCO QUANTO PELO CONTRIBUINTE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EX – IMPOSTO DE IMPORTAÇÃO –II - UNIÃO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</p:txBody>
      </p:sp>
      <p:pic>
        <p:nvPicPr>
          <p:cNvPr id="76806" name="Picture 2" descr="http://s2.glbimg.com/2O7jfg0M8fONVmRQ2pIZ3VYseXbaHIi7IIUZ9POmr4hTW1YDLRK78M9CssVZj9Dm/e.glbimg.com/og/ed/f/original/2012/03/08/content_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371"/>
            <a:ext cx="9144000" cy="321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7" name="Retângulo 18"/>
          <p:cNvSpPr>
            <a:spLocks noChangeArrowheads="1"/>
          </p:cNvSpPr>
          <p:nvPr/>
        </p:nvSpPr>
        <p:spPr bwMode="auto">
          <a:xfrm>
            <a:off x="0" y="3357563"/>
            <a:ext cx="356393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00"/>
                </a:solidFill>
              </a:rPr>
              <a:t>		</a:t>
            </a:r>
            <a:r>
              <a:rPr lang="pt-BR" sz="1200" dirty="0">
                <a:solidFill>
                  <a:srgbClr val="000000"/>
                </a:solidFill>
                <a:cs typeface="Arial" charset="0"/>
              </a:rPr>
              <a:t>w</a:t>
            </a:r>
            <a:r>
              <a:rPr lang="pt-BR" sz="1000" dirty="0">
                <a:solidFill>
                  <a:srgbClr val="000000"/>
                </a:solidFill>
                <a:cs typeface="Arial" charset="0"/>
              </a:rPr>
              <a:t>WW. </a:t>
            </a:r>
            <a:r>
              <a:rPr lang="pt-BR" sz="1000" dirty="0" err="1">
                <a:solidFill>
                  <a:srgbClr val="FFFF00"/>
                </a:solidFill>
                <a:cs typeface="Arial" charset="0"/>
              </a:rPr>
              <a:t>epocanegocios</a:t>
            </a:r>
            <a:r>
              <a:rPr lang="pt-BR" sz="1000" dirty="0">
                <a:solidFill>
                  <a:srgbClr val="FFFF00"/>
                </a:solidFill>
                <a:cs typeface="Arial" charset="0"/>
              </a:rPr>
              <a:t>.globo.com</a:t>
            </a:r>
          </a:p>
          <a:p>
            <a:r>
              <a:rPr lang="pt-BR" sz="1000" dirty="0">
                <a:solidFill>
                  <a:srgbClr val="000000"/>
                </a:solidFill>
                <a:cs typeface="Arial" charset="0"/>
              </a:rPr>
              <a:t>GETTY.IMAGENS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/>
          <p:cNvSpPr txBox="1">
            <a:spLocks noChangeArrowheads="1"/>
          </p:cNvSpPr>
          <p:nvPr/>
        </p:nvSpPr>
        <p:spPr bwMode="auto">
          <a:xfrm>
            <a:off x="0" y="0"/>
            <a:ext cx="8172450" cy="156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800" dirty="0">
                <a:solidFill>
                  <a:srgbClr val="FF0000"/>
                </a:solidFill>
                <a:latin typeface="Arial Black" pitchFamily="34" charset="0"/>
              </a:rPr>
              <a:t>3. LANÇAMENTO POR HOMOLOGAÇÃO</a:t>
            </a:r>
            <a:endParaRPr lang="pt-BR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455613" y="1598613"/>
            <a:ext cx="8226425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9875" indent="-269875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pt-BR" sz="2600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1773238"/>
            <a:ext cx="9144000" cy="1584325"/>
          </a:xfrm>
          <a:prstGeom prst="rect">
            <a:avLst/>
          </a:prstGeom>
          <a:solidFill>
            <a:srgbClr val="C9FAFC"/>
          </a:solidFill>
          <a:ln w="5724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n-ea"/>
              </a:rPr>
              <a:t> 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0" y="1628775"/>
            <a:ext cx="9144000" cy="3684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1)EFETIVADO UNILATERALMENTE PELO CONTRIBUINTE QUE APRESENTA O CRÉDITO, PAGANDO DESDE JÁ O TRIBUTO, A FAZENDA APENAS CONFERE  E HOMOLOGA A CONTA. EM CASO DE IRREGULARIDADE A FAZENDA PÚBLICA PODERÁ MULTAR 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EX – IR - IMPOSTO DE RENDA e ICMS</a:t>
            </a: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</p:txBody>
      </p:sp>
      <p:pic>
        <p:nvPicPr>
          <p:cNvPr id="77830" name="Picture 2" descr="http://fernandapassini.files.wordpress.com/2011/07/ir-lea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05263"/>
            <a:ext cx="5940425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1" name="Retângulo 8"/>
          <p:cNvSpPr>
            <a:spLocks noChangeArrowheads="1"/>
          </p:cNvSpPr>
          <p:nvPr/>
        </p:nvSpPr>
        <p:spPr bwMode="auto">
          <a:xfrm>
            <a:off x="5940425" y="4652963"/>
            <a:ext cx="3203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</a:rPr>
              <a:t>IMAGEM DO SITE</a:t>
            </a:r>
          </a:p>
          <a:p>
            <a:r>
              <a:rPr lang="pt-BR">
                <a:solidFill>
                  <a:srgbClr val="000000"/>
                </a:solidFill>
              </a:rPr>
              <a:t>fernandapassini.wordpress.com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"/>
          <p:cNvSpPr txBox="1">
            <a:spLocks noChangeArrowheads="1"/>
          </p:cNvSpPr>
          <p:nvPr/>
        </p:nvSpPr>
        <p:spPr bwMode="auto">
          <a:xfrm>
            <a:off x="0" y="0"/>
            <a:ext cx="8172450" cy="15621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8851" name="Text Box 2"/>
          <p:cNvSpPr txBox="1">
            <a:spLocks noChangeArrowheads="1"/>
          </p:cNvSpPr>
          <p:nvPr/>
        </p:nvSpPr>
        <p:spPr bwMode="auto">
          <a:xfrm>
            <a:off x="455613" y="1598613"/>
            <a:ext cx="8226425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9875" indent="-269875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pt-BR" sz="2600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44463" y="1584325"/>
            <a:ext cx="8999537" cy="4452938"/>
          </a:xfrm>
          <a:prstGeom prst="rect">
            <a:avLst/>
          </a:prstGeom>
          <a:solidFill>
            <a:srgbClr val="C9FAFC"/>
          </a:solidFill>
          <a:ln w="5724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n-ea"/>
              </a:rPr>
              <a:t> </a:t>
            </a: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44463" y="1439863"/>
            <a:ext cx="9431337" cy="378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</p:txBody>
      </p:sp>
      <p:sp>
        <p:nvSpPr>
          <p:cNvPr id="78856" name="Espaço Reservado para Texto 7"/>
          <p:cNvSpPr>
            <a:spLocks noGrp="1"/>
          </p:cNvSpPr>
          <p:nvPr>
            <p:ph type="body" idx="2"/>
          </p:nvPr>
        </p:nvSpPr>
        <p:spPr>
          <a:xfrm>
            <a:off x="0" y="1125538"/>
            <a:ext cx="6354763" cy="974725"/>
          </a:xfrm>
          <a:solidFill>
            <a:srgbClr val="C00000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/>
              <a:t>VOCÊ PRECISA SABER</a:t>
            </a:r>
            <a:r>
              <a:rPr lang="pt-BR" sz="36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179388" y="2060575"/>
            <a:ext cx="8569325" cy="44450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140000"/>
              </a:lnSpc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IMUNIDADES E ISENÇÕES TRIBUTÁRIAS</a:t>
            </a:r>
          </a:p>
          <a:p>
            <a:pPr marL="274320" indent="-274320" eaLnBrk="1" fontAlgn="auto" hangingPunct="1">
              <a:lnSpc>
                <a:spcPct val="140000"/>
              </a:lnSpc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são as únicas modalidades de exclusão do Crédito tributário;</a:t>
            </a:r>
          </a:p>
          <a:p>
            <a:pPr marL="274320" indent="-274320" eaLnBrk="1" fontAlgn="auto" hangingPunct="1">
              <a:lnSpc>
                <a:spcPct val="140000"/>
              </a:lnSpc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IMUNIDADE  </a:t>
            </a:r>
            <a:r>
              <a:rPr lang="pt-B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é hipótese de não incidência tributária prevista na CONSTITUIÇÃO</a:t>
            </a:r>
            <a:r>
              <a:rPr lang="pt-B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</a:t>
            </a:r>
          </a:p>
          <a:p>
            <a:pPr marL="274320" indent="-274320" eaLnBrk="1" fontAlgn="auto" hangingPunct="1">
              <a:lnSpc>
                <a:spcPct val="140000"/>
              </a:lnSpc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IMUNIDADES atingem apenas os IMPOSTOS;</a:t>
            </a:r>
          </a:p>
          <a:p>
            <a:pPr marL="274320" indent="-274320" eaLnBrk="1" fontAlgn="auto" hangingPunct="1">
              <a:lnSpc>
                <a:spcPct val="140000"/>
              </a:lnSpc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ISENÇÃO </a:t>
            </a:r>
            <a:r>
              <a:rPr lang="pt-B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é hipótese de não incidência tributária prevista na LEI.</a:t>
            </a:r>
            <a:endParaRPr lang="pt-BR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274320" indent="-274320" eaLnBrk="1" fontAlgn="auto" hangingPunct="1">
              <a:lnSpc>
                <a:spcPct val="140000"/>
              </a:lnSpc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274320" indent="-274320" eaLnBrk="1" fontAlgn="auto" hangingPunct="1">
              <a:lnSpc>
                <a:spcPct val="140000"/>
              </a:lnSpc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B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0" y="0"/>
            <a:ext cx="8172450" cy="1484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400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400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400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400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400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pt-BR" sz="4000">
                <a:solidFill>
                  <a:srgbClr val="00CC00"/>
                </a:solidFill>
                <a:latin typeface="Arial Black" pitchFamily="34" charset="0"/>
              </a:rPr>
              <a:t>CAUSAS  SUSPENSIVAS – 5</a:t>
            </a:r>
            <a:endParaRPr lang="pt-BR" sz="3200">
              <a:solidFill>
                <a:srgbClr val="00CC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320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455613" y="1598613"/>
            <a:ext cx="8226425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69875" indent="-269875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pt-BR" sz="2600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1700213"/>
            <a:ext cx="8172450" cy="43100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24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</a:endParaRPr>
          </a:p>
          <a:p>
            <a:pPr algn="ctr"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n-ea"/>
            </a:endParaRPr>
          </a:p>
          <a:p>
            <a:pPr>
              <a:lnSpc>
                <a:spcPct val="14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n-ea"/>
              </a:rPr>
              <a:t>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1484313"/>
            <a:ext cx="8172450" cy="537368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MORATÓRIA,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srgbClr val="009DD9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DEPÓSITO INTEGRAL </a:t>
            </a:r>
            <a:r>
              <a:rPr lang="pt-BR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DO MONTANTE TRIBUTADO,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INTERPOSIÇÃO DE </a:t>
            </a:r>
            <a:r>
              <a:rPr lang="pt-BR" sz="2800" b="1" dirty="0">
                <a:solidFill>
                  <a:srgbClr val="009DD9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RECURSO </a:t>
            </a:r>
            <a:r>
              <a:rPr lang="pt-BR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ADMINISTRATIVO,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CONCESSÃO DE </a:t>
            </a:r>
            <a:r>
              <a:rPr lang="pt-BR" sz="2800" b="1" dirty="0">
                <a:solidFill>
                  <a:srgbClr val="009DD9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LIMINAR OU TUTELA </a:t>
            </a:r>
            <a:r>
              <a:rPr lang="pt-BR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ANTECIPADA CONTRA A FAZENDA PÚBLICA,</a:t>
            </a:r>
          </a:p>
          <a:p>
            <a:pPr marL="514350" indent="-514350">
              <a:lnSpc>
                <a:spcPct val="140000"/>
              </a:lnSpc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srgbClr val="009DD9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PARCELAMENTO.</a:t>
            </a:r>
            <a:endParaRPr lang="pt-BR" sz="2000" b="1" dirty="0">
              <a:solidFill>
                <a:srgbClr val="009DD9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</a:endParaRPr>
          </a:p>
        </p:txBody>
      </p:sp>
      <p:sp>
        <p:nvSpPr>
          <p:cNvPr id="79878" name="Retângulo 8"/>
          <p:cNvSpPr>
            <a:spLocks noChangeArrowheads="1"/>
          </p:cNvSpPr>
          <p:nvPr/>
        </p:nvSpPr>
        <p:spPr bwMode="auto">
          <a:xfrm>
            <a:off x="0" y="549275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solidFill>
                  <a:srgbClr val="000000"/>
                </a:solidFill>
                <a:latin typeface="Arial Black" pitchFamily="34" charset="0"/>
              </a:rPr>
              <a:t>ART. 151 CTN – ADIAMENTO PAGAMENTO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105</TotalTime>
  <Words>1497</Words>
  <Application>Microsoft Office PowerPoint</Application>
  <PresentationFormat>Apresentação na tela (4:3)</PresentationFormat>
  <Paragraphs>347</Paragraphs>
  <Slides>30</Slides>
  <Notes>25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Verve</vt:lpstr>
      <vt:lpstr>Profa(s) Ms. Ana Amélia Nerone Araújo  Ms. Sttela Maris Nerone Lacerda</vt:lpstr>
      <vt:lpstr>LANÇAMENTO   atenção ...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            </vt:lpstr>
      <vt:lpstr>            </vt:lpstr>
      <vt:lpstr>           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 </vt:lpstr>
      <vt:lpstr> 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Profa(s) Ms. Ana Amélia Nerone Araújo  Ms. Sttela Maris Nerone Lacerda</dc:title>
  <dc:creator>sttela</dc:creator>
  <cp:lastModifiedBy>Usuario</cp:lastModifiedBy>
  <cp:revision>16</cp:revision>
  <dcterms:created xsi:type="dcterms:W3CDTF">2012-11-01T15:59:41Z</dcterms:created>
  <dcterms:modified xsi:type="dcterms:W3CDTF">2012-11-02T20:06:31Z</dcterms:modified>
</cp:coreProperties>
</file>