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80CC17-98D2-4757-B7CE-B9207A2D9458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154F36-9B83-4AAA-8105-0B4F74C38E43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Instrumentos e critérios de avaliação em Arte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Profª</a:t>
            </a:r>
            <a:r>
              <a:rPr lang="pt-BR" dirty="0" smtClean="0"/>
              <a:t> Ma. </a:t>
            </a:r>
            <a:r>
              <a:rPr lang="pt-BR" dirty="0" err="1" smtClean="0"/>
              <a:t>Katiane</a:t>
            </a:r>
            <a:r>
              <a:rPr lang="pt-BR" dirty="0" smtClean="0"/>
              <a:t> dos Santos</a:t>
            </a:r>
          </a:p>
          <a:p>
            <a:r>
              <a:rPr lang="pt-BR" dirty="0" smtClean="0"/>
              <a:t>Arte e Ensino II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i="1" dirty="0" smtClean="0"/>
              <a:t>Professor, procure sempre que possível analisar conjuntos de trabalhos dos alunos, isto favorece que cada aluno visualize sua produção em percurso de criação individual, sem se prender a um ou outro trabalho onde pode ter tido resultados que não gostou.</a:t>
            </a:r>
          </a:p>
          <a:p>
            <a:pPr algn="just"/>
            <a:r>
              <a:rPr lang="pt-BR" sz="2800" i="1" dirty="0" smtClean="0"/>
              <a:t>Procure incentivar falas sobre a própria produção e socialização dessas entre todos da sala de aula</a:t>
            </a:r>
            <a:r>
              <a:rPr lang="pt-BR" sz="2800" i="1" dirty="0" smtClean="0"/>
              <a:t>.</a:t>
            </a:r>
            <a:endParaRPr lang="pt-BR" sz="2800" i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i="1" dirty="0" smtClean="0"/>
              <a:t>Os juízos estéticos de bonito e feio não devem ter pertinência, o professor deve destacar a adequação técnica e a força expressiva ou construtiva dos trabalhos desenvolvidos com os alunos. É bom que se tenha espaço para leitura de trabalhos coletivos e individuais, avaliando dessa forma o individual e o coletivo.</a:t>
            </a:r>
          </a:p>
          <a:p>
            <a:pPr algn="just"/>
            <a:r>
              <a:rPr lang="pt-BR" i="1" dirty="0" smtClean="0"/>
              <a:t>As estratégias de avaliação em Arte podem ser as mais variadas e deverão ser selecionadas pelo professor, dependendo de sua disponibilidade e da </a:t>
            </a:r>
            <a:r>
              <a:rPr lang="pt-BR" i="1" dirty="0" err="1" smtClean="0"/>
              <a:t>infraestrutura</a:t>
            </a:r>
            <a:r>
              <a:rPr lang="pt-BR" i="1" dirty="0" smtClean="0"/>
              <a:t> física que a escola oferece.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/>
              <a:t> Pasta/portfólio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i="1" dirty="0" smtClean="0"/>
              <a:t>Cada aluno terá sua pasta individual, onde colocará sua produção e todo o material que considerar interessante como referência para futuras produções ou estudos. O professor tem acesso fácil, assim, ao produto do desenvolvimento de suas aulas.</a:t>
            </a:r>
          </a:p>
          <a:p>
            <a:pPr algn="just"/>
            <a:r>
              <a:rPr lang="pt-BR" i="1" dirty="0" smtClean="0"/>
              <a:t>O portfólio permite, ainda, que o professor tenha um registro constante do processo de aprendizagem do aluno, pois nele </a:t>
            </a:r>
            <a:r>
              <a:rPr lang="pt-BR" i="1" dirty="0" err="1" smtClean="0"/>
              <a:t>ﬁcam</a:t>
            </a:r>
            <a:r>
              <a:rPr lang="pt-BR" i="1" dirty="0" smtClean="0"/>
              <a:t> praticamente todos os materiais que lhe proporcionem interesse e que tenham sido resultado do trabalho em Arte</a:t>
            </a:r>
            <a:r>
              <a:rPr lang="pt-BR" i="1" dirty="0" smtClean="0"/>
              <a:t>.</a:t>
            </a:r>
            <a:endParaRPr lang="pt-BR" i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/>
              <a:t>Diário de bordo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i="1" dirty="0" smtClean="0"/>
              <a:t>Caderno de anotações, gravador ou câmera no qual o aluno registra acontecimentos, seus pensamentos, seus sentimentos, o que aprendeu, suas facilidades, </a:t>
            </a:r>
            <a:r>
              <a:rPr lang="pt-BR" i="1" dirty="0" err="1" smtClean="0"/>
              <a:t>diﬁculdades</a:t>
            </a:r>
            <a:r>
              <a:rPr lang="pt-BR" i="1" dirty="0" smtClean="0"/>
              <a:t> etc.</a:t>
            </a:r>
          </a:p>
          <a:p>
            <a:pPr algn="just"/>
            <a:r>
              <a:rPr lang="pt-BR" i="1" dirty="0" smtClean="0"/>
              <a:t>No diário de bordo, o professor </a:t>
            </a:r>
            <a:r>
              <a:rPr lang="pt-BR" i="1" dirty="0" err="1" smtClean="0"/>
              <a:t>veriﬁcará</a:t>
            </a:r>
            <a:r>
              <a:rPr lang="pt-BR" i="1" dirty="0" smtClean="0"/>
              <a:t> todo o caminho que o aluno percorreu para realização de determinadas atividades, seus sentimentos, suas emoções individuais. Isso oferece respaldo </a:t>
            </a:r>
            <a:r>
              <a:rPr lang="pt-BR" i="1" dirty="0" err="1" smtClean="0"/>
              <a:t>signiﬁcativo</a:t>
            </a:r>
            <a:r>
              <a:rPr lang="pt-BR" i="1" dirty="0" smtClean="0"/>
              <a:t> para a aprendizagem e para o professor, que pode ter uma atitude </a:t>
            </a:r>
            <a:r>
              <a:rPr lang="pt-BR" i="1" dirty="0" err="1" smtClean="0"/>
              <a:t>reﬂexiva</a:t>
            </a:r>
            <a:r>
              <a:rPr lang="pt-BR" i="1" dirty="0" smtClean="0"/>
              <a:t> em relação ao próprio trabalho</a:t>
            </a:r>
            <a:r>
              <a:rPr lang="pt-BR" i="1" dirty="0" smtClean="0"/>
              <a:t>.</a:t>
            </a:r>
            <a:endParaRPr lang="pt-BR" i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err="1" smtClean="0"/>
              <a:t>Autoavaliação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i="1" dirty="0" smtClean="0"/>
              <a:t>Pode ser oral ou escrita, individual ou em grupo, em que o aluno relata o que aprendeu, seu comportamento e suas atitudes em relação às aulas de Arte.</a:t>
            </a:r>
          </a:p>
          <a:p>
            <a:pPr algn="just"/>
            <a:r>
              <a:rPr lang="pt-BR" i="1" dirty="0" smtClean="0"/>
              <a:t>É fundamental, pois o professor poderá </a:t>
            </a:r>
            <a:r>
              <a:rPr lang="pt-BR" i="1" dirty="0" err="1" smtClean="0"/>
              <a:t>veriﬁcar</a:t>
            </a:r>
            <a:r>
              <a:rPr lang="pt-BR" i="1" dirty="0" smtClean="0"/>
              <a:t> se tanto seu trabalho quanto o do aluno estão se concretizando, fazendo com que interajam no processo de construção e de ampliação do próprio conhecimento em Arte, bem como lidar com o </a:t>
            </a:r>
            <a:r>
              <a:rPr lang="pt-BR" i="1" dirty="0" err="1" smtClean="0"/>
              <a:t>socioemocional</a:t>
            </a:r>
            <a:r>
              <a:rPr lang="pt-BR" i="1" dirty="0" smtClean="0"/>
              <a:t>.</a:t>
            </a:r>
            <a:endParaRPr lang="pt-BR" i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/>
              <a:t>Entrevista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i="1" dirty="0" smtClean="0"/>
              <a:t>Pode ser feita pelo professor ao longo do ano. Deve ser preferencialmente gravada, podendo ser também registradas as observações dos alunos durante o período. Através da entrevista, professor e aluno estarão obtendo informações sobre o andamento do processo educativo em Arte.</a:t>
            </a:r>
          </a:p>
          <a:p>
            <a:pPr algn="just"/>
            <a:r>
              <a:rPr lang="pt-BR" i="1" dirty="0" smtClean="0"/>
              <a:t>É importante para que o aluno resgate </a:t>
            </a:r>
            <a:r>
              <a:rPr lang="pt-BR" i="1" dirty="0" err="1" smtClean="0"/>
              <a:t>ideias</a:t>
            </a:r>
            <a:r>
              <a:rPr lang="pt-BR" i="1" dirty="0" smtClean="0"/>
              <a:t> que não foram registradas de outra maneira ou que se perderam. Potencialmente, propicia que, ao longo do tempo, professor e aluno possam ter uma visão mais integral dos processos de criação e de construção de conhecimento</a:t>
            </a:r>
            <a:r>
              <a:rPr lang="pt-BR" i="1" dirty="0" smtClean="0"/>
              <a:t>.</a:t>
            </a:r>
            <a:endParaRPr lang="pt-BR" i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 smtClean="0"/>
              <a:t>Aferições conceituais e de termos técnicos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i="1" dirty="0" smtClean="0"/>
              <a:t>São questionários e testes que, aplicados de tempos em tempos, contribuem para a avaliação do domínio do vocabulário próprio de referência técnica e conceitual da Arte</a:t>
            </a:r>
            <a:r>
              <a:rPr lang="pt-BR" i="1" dirty="0" smtClean="0"/>
              <a:t>.</a:t>
            </a:r>
            <a:endParaRPr lang="pt-BR" i="1" dirty="0" smtClean="0"/>
          </a:p>
          <a:p>
            <a:pPr algn="just"/>
            <a:r>
              <a:rPr lang="pt-BR" i="1" dirty="0" smtClean="0"/>
              <a:t>O conhecimento e a expressão em Arte supõem o domínio de conceitos e termos técnicos na área. Para saber Arte, o aluno deve incorporar em seu vocabulário alguns termos </a:t>
            </a:r>
            <a:r>
              <a:rPr lang="pt-BR" i="1" dirty="0" err="1" smtClean="0"/>
              <a:t>especíﬁcos</a:t>
            </a:r>
            <a:r>
              <a:rPr lang="pt-BR" i="1" dirty="0" smtClean="0"/>
              <a:t>, bem como saber </a:t>
            </a:r>
            <a:r>
              <a:rPr lang="pt-BR" i="1" dirty="0" err="1" smtClean="0"/>
              <a:t>interrelacioná-los</a:t>
            </a:r>
            <a:r>
              <a:rPr lang="pt-BR" i="1" dirty="0" smtClean="0"/>
              <a:t>. A aferição desse vocabulário propiciará meios para que ele possa tanto pensar como fazer e apreciar Arte</a:t>
            </a:r>
            <a:r>
              <a:rPr lang="pt-BR" i="1" dirty="0" smtClean="0"/>
              <a:t>.</a:t>
            </a:r>
            <a:endParaRPr lang="pt-BR" i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i="1" dirty="0" smtClean="0"/>
              <a:t>A avaliação formativa deve ser constante no processo educacional. Ao ser escolhida como o método de avaliação em Arte, deixa-se claro que ela deverá ser utilizada de forma coerente e estruturada, de modo que se tenha um ensino de Arte comprometido com a construção de conhecimento e o envolvimento com sentimentos e emoções, com a possibilidade de expressão individual e coletiva</a:t>
            </a:r>
            <a:r>
              <a:rPr lang="pt-BR" i="1" dirty="0" smtClean="0"/>
              <a:t>.</a:t>
            </a:r>
          </a:p>
          <a:p>
            <a:pPr algn="just"/>
            <a:endParaRPr lang="pt-BR" i="1" dirty="0" smtClean="0"/>
          </a:p>
          <a:p>
            <a:pPr algn="just"/>
            <a:r>
              <a:rPr lang="pt-BR" i="1" dirty="0" smtClean="0"/>
              <a:t>Fonte: </a:t>
            </a:r>
            <a:r>
              <a:rPr lang="pt-BR" i="1" dirty="0" smtClean="0"/>
              <a:t>Proposta Curricular de Arte do 6º ao 9º Ano do ensino Fundamental do município de </a:t>
            </a:r>
            <a:r>
              <a:rPr lang="pt-BR" i="1" dirty="0" err="1" smtClean="0"/>
              <a:t>Açailândia</a:t>
            </a:r>
            <a:r>
              <a:rPr lang="pt-BR" i="1" smtClean="0"/>
              <a:t> </a:t>
            </a:r>
            <a:r>
              <a:rPr lang="pt-BR" i="1" smtClean="0"/>
              <a:t>– MA.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629</Words>
  <Application>Microsoft Office PowerPoint</Application>
  <PresentationFormat>Apresentação na tela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Fluxo</vt:lpstr>
      <vt:lpstr>Instrumentos e critérios de avaliação em Arte</vt:lpstr>
      <vt:lpstr>Slide 2</vt:lpstr>
      <vt:lpstr>Slide 3</vt:lpstr>
      <vt:lpstr> Pasta/portfólio</vt:lpstr>
      <vt:lpstr>Diário de bordo</vt:lpstr>
      <vt:lpstr>Autoavaliação</vt:lpstr>
      <vt:lpstr>Entrevista</vt:lpstr>
      <vt:lpstr>Aferições conceituais e de termos técnicos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Instrumentos e critérios de avaliação em Arte</dc:title>
  <dc:creator>oem</dc:creator>
  <cp:lastModifiedBy>oem</cp:lastModifiedBy>
  <cp:revision>2</cp:revision>
  <dcterms:created xsi:type="dcterms:W3CDTF">2018-06-12T06:44:36Z</dcterms:created>
  <dcterms:modified xsi:type="dcterms:W3CDTF">2018-06-12T06:57:26Z</dcterms:modified>
</cp:coreProperties>
</file>