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_rels/slide28.xml.rels" ContentType="application/vnd.openxmlformats-package.relationships+xml"/>
  <Override PartName="/ppt/slides/_rels/slide39.xml.rels" ContentType="application/vnd.openxmlformats-package.relationships+xml"/>
  <Override PartName="/ppt/slides/_rels/slide37.xml.rels" ContentType="application/vnd.openxmlformats-package.relationships+xml"/>
  <Override PartName="/ppt/slides/_rels/slide12.xml.rels" ContentType="application/vnd.openxmlformats-package.relationships+xml"/>
  <Override PartName="/ppt/slides/_rels/slide35.xml.rels" ContentType="application/vnd.openxmlformats-package.relationships+xml"/>
  <Override PartName="/ppt/slides/_rels/slide10.xml.rels" ContentType="application/vnd.openxmlformats-package.relationships+xml"/>
  <Override PartName="/ppt/slides/_rels/slide33.xml.rels" ContentType="application/vnd.openxmlformats-package.relationships+xml"/>
  <Override PartName="/ppt/slides/_rels/slide31.xml.rels" ContentType="application/vnd.openxmlformats-package.relationships+xml"/>
  <Override PartName="/ppt/slides/_rels/slide2.xml.rels" ContentType="application/vnd.openxmlformats-package.relationships+xml"/>
  <Override PartName="/ppt/slides/_rels/slide18.xml.rels" ContentType="application/vnd.openxmlformats-package.relationships+xml"/>
  <Override PartName="/ppt/slides/_rels/slide16.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42.xml.rels" ContentType="application/vnd.openxmlformats-package.relationships+xml"/>
  <Override PartName="/ppt/slides/_rels/slide40.xml.rels" ContentType="application/vnd.openxmlformats-package.relationships+xml"/>
  <Override PartName="/ppt/slides/_rels/slide29.xml.rels" ContentType="application/vnd.openxmlformats-package.relationships+xml"/>
  <Override PartName="/ppt/slides/_rels/slide27.xml.rels" ContentType="application/vnd.openxmlformats-package.relationships+xml"/>
  <Override PartName="/ppt/slides/_rels/slide38.xml.rels" ContentType="application/vnd.openxmlformats-package.relationships+xml"/>
  <Override PartName="/ppt/slides/_rels/slide13.xml.rels" ContentType="application/vnd.openxmlformats-package.relationships+xml"/>
  <Override PartName="/ppt/slides/_rels/slide36.xml.rels" ContentType="application/vnd.openxmlformats-package.relationships+xml"/>
  <Override PartName="/ppt/slides/_rels/slide11.xml.rels" ContentType="application/vnd.openxmlformats-package.relationships+xml"/>
  <Override PartName="/ppt/slides/_rels/slide34.xml.rels" ContentType="application/vnd.openxmlformats-package.relationships+xml"/>
  <Override PartName="/ppt/slides/_rels/slide32.xml.rels" ContentType="application/vnd.openxmlformats-package.relationships+xml"/>
  <Override PartName="/ppt/slides/_rels/slide30.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19.xml.rels" ContentType="application/vnd.openxmlformats-package.relationships+xml"/>
  <Override PartName="/ppt/slides/_rels/slide17.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0.xml.rels" ContentType="application/vnd.openxmlformats-package.relationships+xml"/>
  <Override PartName="/ppt/slides/_rels/slide43.xml.rels" ContentType="application/vnd.openxmlformats-package.relationships+xml"/>
  <Override PartName="/ppt/slides/_rels/slide41.xml.rels" ContentType="application/vnd.openxmlformats-package.relationships+xml"/>
  <Override PartName="/ppt/slides/slide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42.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26.xml" ContentType="application/vnd.openxmlformats-officedocument.presentationml.slide+xml"/>
  <Override PartName="/ppt/slides/slide3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27"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28"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3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32"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3"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3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6"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6"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8"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1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1"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2130480"/>
            <a:ext cx="7772040" cy="345132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1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6"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7"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19"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0"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1"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130480"/>
            <a:ext cx="7772040" cy="1469880"/>
          </a:xfrm>
          <a:prstGeom prst="rect">
            <a:avLst/>
          </a:prstGeom>
        </p:spPr>
        <p:txBody>
          <a:bodyPr anchor="ctr" bIns="0" lIns="0" rIns="0" tIns="0" wrap="none"/>
          <a:p>
            <a:endParaRPr/>
          </a:p>
        </p:txBody>
      </p:sp>
      <p:sp>
        <p:nvSpPr>
          <p:cNvPr id="2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5"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lang="pt-BR" sz="4400">
                <a:solidFill>
                  <a:srgbClr val="000000"/>
                </a:solidFill>
                <a:latin typeface="Calibri"/>
              </a:rPr>
              <a:t>Clique para editar o formato do texto do títuloClique para editar o título mestre</a:t>
            </a:r>
            <a:endParaRPr/>
          </a:p>
        </p:txBody>
      </p:sp>
      <p:sp>
        <p:nvSpPr>
          <p:cNvPr id="1" name="PlaceHolder 2"/>
          <p:cNvSpPr>
            <a:spLocks noGrp="1"/>
          </p:cNvSpPr>
          <p:nvPr>
            <p:ph type="dt"/>
          </p:nvPr>
        </p:nvSpPr>
        <p:spPr>
          <a:xfrm>
            <a:off x="0" y="0"/>
            <a:ext cx="-11796840" cy="-11796840"/>
          </a:xfrm>
          <a:prstGeom prst="rect">
            <a:avLst/>
          </a:prstGeom>
        </p:spPr>
        <p:txBody>
          <a:bodyPr bIns="45000" lIns="90000" rIns="90000" tIns="45000"/>
          <a:p>
            <a:pPr>
              <a:lnSpc>
                <a:spcPct val="100000"/>
              </a:lnSpc>
            </a:pPr>
            <a:r>
              <a:rPr lang="pt-BR">
                <a:solidFill>
                  <a:srgbClr val="000000"/>
                </a:solidFill>
                <a:latin typeface="Calibri"/>
              </a:rPr>
              <a:t>06/11/13</a:t>
            </a:r>
            <a:endParaRPr/>
          </a:p>
        </p:txBody>
      </p:sp>
      <p:sp>
        <p:nvSpPr>
          <p:cNvPr id="2" name="PlaceHolder 3"/>
          <p:cNvSpPr>
            <a:spLocks noGrp="1"/>
          </p:cNvSpPr>
          <p:nvPr>
            <p:ph type="ftr"/>
          </p:nvPr>
        </p:nvSpPr>
        <p:spPr>
          <a:xfrm>
            <a:off x="0" y="0"/>
            <a:ext cx="-11796840" cy="-11796840"/>
          </a:xfrm>
          <a:prstGeom prst="rect">
            <a:avLst/>
          </a:prstGeom>
        </p:spPr>
        <p:txBody>
          <a:bodyPr bIns="45000" lIns="90000" rIns="90000" tIns="45000"/>
          <a:p>
            <a:endParaRPr/>
          </a:p>
        </p:txBody>
      </p:sp>
      <p:sp>
        <p:nvSpPr>
          <p:cNvPr id="3" name="PlaceHolder 4"/>
          <p:cNvSpPr>
            <a:spLocks noGrp="1"/>
          </p:cNvSpPr>
          <p:nvPr>
            <p:ph type="sldNum"/>
          </p:nvPr>
        </p:nvSpPr>
        <p:spPr>
          <a:xfrm>
            <a:off x="0" y="0"/>
            <a:ext cx="-11796840" cy="-11796840"/>
          </a:xfrm>
          <a:prstGeom prst="rect">
            <a:avLst/>
          </a:prstGeom>
        </p:spPr>
        <p:txBody>
          <a:bodyPr bIns="45000" lIns="90000" rIns="90000" tIns="45000"/>
          <a:p>
            <a:pPr>
              <a:lnSpc>
                <a:spcPct val="100000"/>
              </a:lnSpc>
            </a:pPr>
            <a:fld id="{51D13111-F171-4101-B191-81D17111A151}" type="slidenum">
              <a:rPr lang="pt-BR">
                <a:solidFill>
                  <a:srgbClr val="000000"/>
                </a:solidFill>
                <a:latin typeface="Calibri"/>
              </a:rPr>
              <a:t>&lt;número&gt;</a:t>
            </a:fld>
            <a:endParaRPr/>
          </a:p>
        </p:txBody>
      </p:sp>
      <p:sp>
        <p:nvSpPr>
          <p:cNvPr id="4" name="PlaceHolder 5"/>
          <p:cNvSpPr>
            <a:spLocks noGrp="1"/>
          </p:cNvSpPr>
          <p:nvPr>
            <p:ph type="body"/>
          </p:nvPr>
        </p:nvSpPr>
        <p:spPr>
          <a:xfrm>
            <a:off x="457200" y="1604520"/>
            <a:ext cx="8046360" cy="3977280"/>
          </a:xfrm>
          <a:prstGeom prst="rect">
            <a:avLst/>
          </a:prstGeom>
        </p:spPr>
        <p:txBody>
          <a:bodyPr bIns="0" lIns="0" rIns="0" tIns="0" wrap="none"/>
          <a:p>
            <a:pPr>
              <a:buSzPct val="45000"/>
              <a:buFont typeface="StarSymbol"/>
              <a:buChar char=""/>
            </a:pPr>
            <a:r>
              <a:rPr lang="pt-BR"/>
              <a:t>Clique para editar o formato do texto da estrutura de tópicos</a:t>
            </a:r>
            <a:endParaRPr/>
          </a:p>
          <a:p>
            <a:pPr lvl="1">
              <a:buSzPct val="75000"/>
              <a:buFont typeface="StarSymbol"/>
              <a:buChar char=""/>
            </a:pPr>
            <a:r>
              <a:rPr lang="pt-BR"/>
              <a:t>2.º Nível da estrutura de tópicos</a:t>
            </a:r>
            <a:endParaRPr/>
          </a:p>
          <a:p>
            <a:pPr lvl="2">
              <a:buSzPct val="45000"/>
              <a:buFont typeface="StarSymbol"/>
              <a:buChar char=""/>
            </a:pPr>
            <a:r>
              <a:rPr lang="pt-BR"/>
              <a:t>3.º Nível da estrutura de tópicos</a:t>
            </a:r>
            <a:endParaRPr/>
          </a:p>
          <a:p>
            <a:pPr lvl="3">
              <a:buSzPct val="75000"/>
              <a:buFont typeface="StarSymbol"/>
              <a:buChar char=""/>
            </a:pPr>
            <a:r>
              <a:rPr lang="pt-BR"/>
              <a:t>4.º Nível da estrutura de tópicos</a:t>
            </a:r>
            <a:endParaRPr/>
          </a:p>
          <a:p>
            <a:pPr lvl="4">
              <a:buSzPct val="45000"/>
              <a:buFont typeface="StarSymbol"/>
              <a:buChar char=""/>
            </a:pPr>
            <a:r>
              <a:rPr lang="pt-BR"/>
              <a:t>5.º Nível da estrutura de tópicos</a:t>
            </a:r>
            <a:endParaRPr/>
          </a:p>
          <a:p>
            <a:pPr lvl="5">
              <a:buSzPct val="45000"/>
              <a:buFont typeface="StarSymbol"/>
              <a:buChar char=""/>
            </a:pPr>
            <a:r>
              <a:rPr lang="pt-BR"/>
              <a:t>6.º Nível da estrutura de tópicos</a:t>
            </a:r>
            <a:endParaRPr/>
          </a:p>
          <a:p>
            <a:pPr lvl="6">
              <a:buSzPct val="45000"/>
              <a:buFont typeface="StarSymbol"/>
              <a:buChar char=""/>
            </a:pPr>
            <a:r>
              <a:rPr lang="pt-BR"/>
              <a:t>7.º Nível da estrutura de tópicos</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Gestão da Regulação</a:t>
            </a:r>
            <a:endParaRPr/>
          </a:p>
        </p:txBody>
      </p:sp>
      <p:sp>
        <p:nvSpPr>
          <p:cNvPr id="38" name="TextShape 2"/>
          <p:cNvSpPr txBox="1"/>
          <p:nvPr/>
        </p:nvSpPr>
        <p:spPr>
          <a:xfrm>
            <a:off x="827640" y="2061000"/>
            <a:ext cx="7560360" cy="3816000"/>
          </a:xfrm>
          <a:prstGeom prst="rect">
            <a:avLst/>
          </a:prstGeom>
        </p:spPr>
        <p:txBody>
          <a:bodyPr/>
          <a:p>
            <a:pPr algn="ctr">
              <a:lnSpc>
                <a:spcPct val="100000"/>
              </a:lnSpc>
            </a:pPr>
            <a:r>
              <a:rPr lang="pt-BR" sz="4400">
                <a:solidFill>
                  <a:srgbClr val="000000"/>
                </a:solidFill>
                <a:latin typeface="Calibri"/>
              </a:rPr>
              <a:t>O Marco Regulatório brasileiro</a:t>
            </a:r>
            <a:endParaRPr/>
          </a:p>
          <a:p>
            <a:pPr algn="ctr">
              <a:lnSpc>
                <a:spcPct val="100000"/>
              </a:lnSpc>
            </a:pPr>
            <a:endParaRPr/>
          </a:p>
          <a:p>
            <a:pPr algn="ctr">
              <a:lnSpc>
                <a:spcPct val="100000"/>
              </a:lnSpc>
            </a:pPr>
            <a:r>
              <a:rPr lang="pt-BR" sz="3200">
                <a:solidFill>
                  <a:srgbClr val="000000"/>
                </a:solidFill>
                <a:latin typeface="Calibri"/>
              </a:rPr>
              <a:t>Professor Ms. Rogê Carlos Dias Regiani</a:t>
            </a:r>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5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Os analistas se dividem quando identificam as origens das mudanças institucionais:</a:t>
            </a:r>
            <a:endParaRPr/>
          </a:p>
          <a:p>
            <a:pPr algn="just">
              <a:lnSpc>
                <a:spcPct val="100000"/>
              </a:lnSpc>
            </a:pPr>
            <a:r>
              <a:rPr lang="pt-BR" sz="3200">
                <a:solidFill>
                  <a:srgbClr val="000000"/>
                </a:solidFill>
                <a:latin typeface="Calibri"/>
              </a:rPr>
              <a:t>i) </a:t>
            </a:r>
            <a:r>
              <a:rPr lang="pt-BR" sz="3200" u="sng">
                <a:solidFill>
                  <a:srgbClr val="000000"/>
                </a:solidFill>
                <a:latin typeface="Calibri"/>
              </a:rPr>
              <a:t>vertente ideológica:</a:t>
            </a:r>
            <a:r>
              <a:rPr lang="pt-BR" sz="3200">
                <a:solidFill>
                  <a:srgbClr val="000000"/>
                </a:solidFill>
                <a:latin typeface="Calibri"/>
              </a:rPr>
              <a:t> incapacidade na condução dos projetos de desenvolvimento social e econômico.</a:t>
            </a:r>
            <a:endParaRPr/>
          </a:p>
          <a:p>
            <a:pPr algn="just">
              <a:lnSpc>
                <a:spcPct val="100000"/>
              </a:lnSpc>
            </a:pPr>
            <a:r>
              <a:rPr lang="pt-BR" sz="3200">
                <a:solidFill>
                  <a:srgbClr val="000000"/>
                </a:solidFill>
                <a:latin typeface="Calibri"/>
              </a:rPr>
              <a:t> </a:t>
            </a:r>
            <a:r>
              <a:rPr lang="pt-BR" sz="3200">
                <a:solidFill>
                  <a:srgbClr val="000000"/>
                </a:solidFill>
                <a:latin typeface="Calibri"/>
              </a:rPr>
              <a:t>ii) </a:t>
            </a:r>
            <a:r>
              <a:rPr lang="pt-BR" sz="3200" u="sng">
                <a:solidFill>
                  <a:srgbClr val="000000"/>
                </a:solidFill>
                <a:latin typeface="Calibri"/>
              </a:rPr>
              <a:t>vertente pragmática:</a:t>
            </a:r>
            <a:r>
              <a:rPr lang="pt-BR" sz="3200">
                <a:solidFill>
                  <a:srgbClr val="000000"/>
                </a:solidFill>
                <a:latin typeface="Calibri"/>
              </a:rPr>
              <a:t>  falência econômica e financeira das estruturas de governo.</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58"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As origens podem ser distintas mais os efeitos convergem. A solução é o chamado </a:t>
            </a:r>
            <a:r>
              <a:rPr lang="pt-BR" sz="3200" u="sng">
                <a:solidFill>
                  <a:srgbClr val="000000"/>
                </a:solidFill>
                <a:latin typeface="Calibri"/>
              </a:rPr>
              <a:t>Estado Mínimo</a:t>
            </a:r>
            <a:r>
              <a:rPr lang="pt-BR" sz="3200">
                <a:solidFill>
                  <a:srgbClr val="000000"/>
                </a:solidFill>
                <a:latin typeface="Calibri"/>
              </a:rPr>
              <a:t>: somente assim as estruturas e os processos atenderão a contento às exigências da Nova Economia e ao crescente padrão de exigência dos usuários dos serviços públicos.</a:t>
            </a: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6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Uma circunstância de natureza não política e não econômica acentuou as mazelas da crise, em todos os países: a globalização (mudanças tecnológicas; na área de transportes, entre outras). Então, possibili­tou a elevação da integração entre as economias nacionais. </a:t>
            </a: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6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No seu lado negativo, as crises de um país tendem a se propagar rapidamente para os demais, que passam a sofrer das mesmas consequências, sobretudo, os países periféricos, de economias e instituições mais frágeis. </a:t>
            </a:r>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64"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As crises do México (início dos anos 1990), da Tailândia (1997), da Rússia (1998), da Argentina (1999-2001) e do Brasil, entre outras, repercutem, por meio do mercado financeiro (volatilidade dos capitais), afetando as economias mais fragilizadas. </a:t>
            </a:r>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6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As crises apresentam um componente de peso: incerteza da comunidade financeira internacional quanto às condições de pagamento do serviço da dívida que, aos poucos, mediante sucessivas recontratações tem o seu estoque au­mentado e levado a uma possível insolvência.</a:t>
            </a:r>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68"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 Fernando Collor de Melo (1990-1992) – Abertura de mercado. </a:t>
            </a:r>
            <a:r>
              <a:rPr i="1" lang="pt-BR" sz="3200">
                <a:solidFill>
                  <a:srgbClr val="000000"/>
                </a:solidFill>
                <a:latin typeface="Calibri"/>
              </a:rPr>
              <a:t>Impeachment.</a:t>
            </a:r>
            <a:endParaRPr/>
          </a:p>
          <a:p>
            <a:pPr algn="just">
              <a:lnSpc>
                <a:spcPct val="100000"/>
              </a:lnSpc>
            </a:pPr>
            <a:r>
              <a:rPr lang="pt-BR" sz="3200">
                <a:solidFill>
                  <a:srgbClr val="000000"/>
                </a:solidFill>
                <a:latin typeface="Calibri"/>
              </a:rPr>
              <a:t>- Itamar Franco (1992-1995) - Governo Interino</a:t>
            </a:r>
            <a:endParaRPr/>
          </a:p>
          <a:p>
            <a:pPr algn="just">
              <a:lnSpc>
                <a:spcPct val="100000"/>
              </a:lnSpc>
            </a:pPr>
            <a:r>
              <a:rPr lang="pt-BR" sz="3200">
                <a:solidFill>
                  <a:srgbClr val="000000"/>
                </a:solidFill>
                <a:latin typeface="Calibri"/>
              </a:rPr>
              <a:t>- Fernando Henrique Cardoso (1995-2003) - A tentativa de </a:t>
            </a:r>
            <a:r>
              <a:rPr lang="pt-BR" sz="3200" u="sng">
                <a:solidFill>
                  <a:srgbClr val="000000"/>
                </a:solidFill>
                <a:latin typeface="Calibri"/>
              </a:rPr>
              <a:t>solução</a:t>
            </a:r>
            <a:r>
              <a:rPr lang="pt-BR" sz="3200">
                <a:solidFill>
                  <a:srgbClr val="000000"/>
                </a:solidFill>
                <a:latin typeface="Calibri"/>
              </a:rPr>
              <a:t> da Crise do Estado somente foi delineada a partir desse mandato por meio do projeto conhecido como </a:t>
            </a:r>
            <a:r>
              <a:rPr lang="pt-BR" sz="3200" u="sng">
                <a:solidFill>
                  <a:srgbClr val="000000"/>
                </a:solidFill>
                <a:latin typeface="Calibri"/>
              </a:rPr>
              <a:t>Plano Diretor da Reforma do Aparelho do Estado (PDRAE).</a:t>
            </a: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7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As medidas implicaram em: </a:t>
            </a:r>
            <a:endParaRPr/>
          </a:p>
          <a:p>
            <a:pPr algn="just">
              <a:lnSpc>
                <a:spcPct val="100000"/>
              </a:lnSpc>
            </a:pPr>
            <a:r>
              <a:rPr lang="pt-BR" sz="3200">
                <a:solidFill>
                  <a:srgbClr val="000000"/>
                </a:solidFill>
                <a:latin typeface="Calibri"/>
              </a:rPr>
              <a:t>- Abertura irrestrita dos mercados; </a:t>
            </a:r>
            <a:endParaRPr/>
          </a:p>
          <a:p>
            <a:pPr algn="just">
              <a:lnSpc>
                <a:spcPct val="100000"/>
              </a:lnSpc>
            </a:pPr>
            <a:r>
              <a:rPr lang="pt-BR" sz="3200">
                <a:solidFill>
                  <a:srgbClr val="000000"/>
                </a:solidFill>
                <a:latin typeface="Calibri"/>
              </a:rPr>
              <a:t>- Desregulamentação da economia; </a:t>
            </a:r>
            <a:endParaRPr/>
          </a:p>
          <a:p>
            <a:pPr algn="just">
              <a:lnSpc>
                <a:spcPct val="100000"/>
              </a:lnSpc>
            </a:pPr>
            <a:r>
              <a:rPr lang="pt-BR" sz="3200">
                <a:solidFill>
                  <a:srgbClr val="000000"/>
                </a:solidFill>
                <a:latin typeface="Calibri"/>
              </a:rPr>
              <a:t>- Privati­zação dos serviços públicos estratégicos por via da venda das empresas estatais para grupos de capitais privados;</a:t>
            </a:r>
            <a:endParaRPr/>
          </a:p>
          <a:p>
            <a:pPr algn="just">
              <a:lnSpc>
                <a:spcPct val="100000"/>
              </a:lnSpc>
            </a:pPr>
            <a:r>
              <a:rPr lang="pt-BR" sz="3200">
                <a:solidFill>
                  <a:srgbClr val="000000"/>
                </a:solidFill>
                <a:latin typeface="Calibri"/>
              </a:rPr>
              <a:t>- Trata­mento paritário do capital estrangeiro com o nacional; e;</a:t>
            </a:r>
            <a:endParaRPr/>
          </a:p>
          <a:p>
            <a:pPr algn="just">
              <a:lnSpc>
                <a:spcPct val="100000"/>
              </a:lnSpc>
            </a:pPr>
            <a:r>
              <a:rPr lang="pt-BR" sz="3200">
                <a:solidFill>
                  <a:srgbClr val="000000"/>
                </a:solidFill>
                <a:latin typeface="Calibri"/>
              </a:rPr>
              <a:t>- Edição da lei de Concessões e Permissões.</a:t>
            </a:r>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72" name="TextShape 2"/>
          <p:cNvSpPr txBox="1"/>
          <p:nvPr/>
        </p:nvSpPr>
        <p:spPr>
          <a:xfrm>
            <a:off x="539640" y="1340640"/>
            <a:ext cx="8280720" cy="5112360"/>
          </a:xfrm>
          <a:prstGeom prst="rect">
            <a:avLst/>
          </a:prstGeom>
        </p:spPr>
        <p:txBody>
          <a:bodyPr/>
          <a:p>
            <a:pPr algn="ctr">
              <a:lnSpc>
                <a:spcPct val="100000"/>
              </a:lnSpc>
            </a:pPr>
            <a:endParaRPr/>
          </a:p>
          <a:p>
            <a:pPr algn="ctr">
              <a:lnSpc>
                <a:spcPct val="100000"/>
              </a:lnSpc>
            </a:pPr>
            <a:endParaRPr/>
          </a:p>
          <a:p>
            <a:pPr algn="ctr">
              <a:lnSpc>
                <a:spcPct val="100000"/>
              </a:lnSpc>
            </a:pPr>
            <a:r>
              <a:rPr lang="pt-BR" sz="3200" u="sng">
                <a:solidFill>
                  <a:srgbClr val="000000"/>
                </a:solidFill>
                <a:latin typeface="Calibri"/>
              </a:rPr>
              <a:t>É nesse contexto que se instala o marco regulatório contemporâneo brasileiro.</a:t>
            </a:r>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74"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Reforma do Estado é um projeto mais amplo que contempla: </a:t>
            </a:r>
            <a:endParaRPr/>
          </a:p>
          <a:p>
            <a:pPr algn="just">
              <a:lnSpc>
                <a:spcPct val="100000"/>
              </a:lnSpc>
            </a:pPr>
            <a:r>
              <a:rPr lang="pt-BR" sz="3200">
                <a:solidFill>
                  <a:srgbClr val="000000"/>
                </a:solidFill>
                <a:latin typeface="Calibri"/>
              </a:rPr>
              <a:t>i) Mudanças estruturais na previdência pública; </a:t>
            </a:r>
            <a:endParaRPr/>
          </a:p>
          <a:p>
            <a:pPr algn="just">
              <a:lnSpc>
                <a:spcPct val="100000"/>
              </a:lnSpc>
            </a:pPr>
            <a:r>
              <a:rPr lang="pt-BR" sz="3200">
                <a:solidFill>
                  <a:srgbClr val="000000"/>
                </a:solidFill>
                <a:latin typeface="Calibri"/>
              </a:rPr>
              <a:t>ii) Nas relações e direitos do trabalho; </a:t>
            </a:r>
            <a:endParaRPr/>
          </a:p>
          <a:p>
            <a:pPr algn="just">
              <a:lnSpc>
                <a:spcPct val="100000"/>
              </a:lnSpc>
            </a:pPr>
            <a:r>
              <a:rPr lang="pt-BR" sz="3200">
                <a:solidFill>
                  <a:srgbClr val="000000"/>
                </a:solidFill>
                <a:latin typeface="Calibri"/>
              </a:rPr>
              <a:t>iii) No marco tributário; e; </a:t>
            </a:r>
            <a:endParaRPr/>
          </a:p>
          <a:p>
            <a:pPr algn="just">
              <a:lnSpc>
                <a:spcPct val="100000"/>
              </a:lnSpc>
            </a:pPr>
            <a:r>
              <a:rPr lang="pt-BR" sz="3200">
                <a:solidFill>
                  <a:srgbClr val="000000"/>
                </a:solidFill>
                <a:latin typeface="Calibri"/>
              </a:rPr>
              <a:t>iv) Até nas normas e procedimentos para abrir e encerrar atividades econômicas.</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4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Anos de 1960 a 1980 - Crescimento da parti­cipação do Estado na economia.</a:t>
            </a:r>
            <a:endParaRPr/>
          </a:p>
          <a:p>
            <a:pPr algn="just">
              <a:lnSpc>
                <a:spcPct val="100000"/>
              </a:lnSpc>
            </a:pPr>
            <a:r>
              <a:rPr lang="pt-BR" sz="3200">
                <a:solidFill>
                  <a:srgbClr val="000000"/>
                </a:solidFill>
                <a:latin typeface="Calibri"/>
              </a:rPr>
              <a:t>- Estratégias dos governos militares para a promoção do desenvolvimento econômico;</a:t>
            </a:r>
            <a:endParaRPr/>
          </a:p>
          <a:p>
            <a:pPr algn="just">
              <a:lnSpc>
                <a:spcPct val="100000"/>
              </a:lnSpc>
            </a:pPr>
            <a:r>
              <a:rPr lang="pt-BR" sz="3200">
                <a:solidFill>
                  <a:srgbClr val="000000"/>
                </a:solidFill>
                <a:latin typeface="Calibri"/>
              </a:rPr>
              <a:t>- A política de subs­tituição de importações mediante o fomento; e</a:t>
            </a:r>
            <a:endParaRPr/>
          </a:p>
          <a:p>
            <a:pPr algn="just">
              <a:lnSpc>
                <a:spcPct val="100000"/>
              </a:lnSpc>
            </a:pPr>
            <a:r>
              <a:rPr lang="pt-BR" sz="3200">
                <a:solidFill>
                  <a:srgbClr val="000000"/>
                </a:solidFill>
                <a:latin typeface="Calibri"/>
              </a:rPr>
              <a:t>- Participação direta (como acionista) na construção de uma indústria de base.</a:t>
            </a:r>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7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crise comprome­teu a capacidade de investimento das estatais que, de referência no cenário internacional, passaram a ser identificadas como raiz da ine­ficiência nacional, também referida como Custo Brasil: obsoletismo da infraestrutura, por exemplo, do sistema viário (rodovias, portos, aeroportos, transportes urbanos etc.), da geração e da transmissão de energia, da telefonia, entre outros. </a:t>
            </a:r>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78"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eficiência e a competitivi­dade do setor produtivo privado estavam comprometidas por uma dimensão fora do seu alcance gerencial.  A maneira mais imediata de solucionar os problemas era a </a:t>
            </a:r>
            <a:r>
              <a:rPr lang="pt-BR" sz="3200" u="sng">
                <a:solidFill>
                  <a:srgbClr val="000000"/>
                </a:solidFill>
                <a:latin typeface="Calibri"/>
              </a:rPr>
              <a:t>privatização</a:t>
            </a:r>
            <a:r>
              <a:rPr lang="pt-BR" sz="3200">
                <a:solidFill>
                  <a:srgbClr val="000000"/>
                </a:solidFill>
                <a:latin typeface="Calibri"/>
              </a:rPr>
              <a:t>.</a:t>
            </a:r>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8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Com Fernando Collor de Melo teve início o Programa Nacional de Desestatização (PND), instituído em 1990.</a:t>
            </a:r>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8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Com Fernando Collor de Melo teve início o Programa Nacional de Desestatização (PND), instituído em 1990.</a:t>
            </a:r>
            <a:endParaRPr/>
          </a:p>
          <a:p>
            <a:pPr algn="ctr">
              <a:lnSpc>
                <a:spcPct val="100000"/>
              </a:lnSpc>
            </a:pPr>
            <a:endParaRPr/>
          </a:p>
          <a:p>
            <a:pPr algn="ctr">
              <a:lnSpc>
                <a:spcPct val="100000"/>
              </a:lnSpc>
            </a:pPr>
            <a:r>
              <a:rPr lang="pt-BR" sz="3200">
                <a:solidFill>
                  <a:srgbClr val="000000"/>
                </a:solidFill>
                <a:latin typeface="Calibri"/>
              </a:rPr>
              <a:t>LEI N. 8.031, DE 12 DE ABRIL DE 1990 </a:t>
            </a:r>
            <a:endParaRPr/>
          </a:p>
          <a:p>
            <a:pPr algn="ctr">
              <a:lnSpc>
                <a:spcPct val="100000"/>
              </a:lnSpc>
            </a:pPr>
            <a:r>
              <a:rPr i="1" lang="pt-BR" sz="3200">
                <a:solidFill>
                  <a:srgbClr val="000000"/>
                </a:solidFill>
                <a:latin typeface="Calibri"/>
              </a:rPr>
              <a:t>Cria o Programa Nacional de Desestatização, e dá outras providências</a:t>
            </a:r>
            <a:r>
              <a:rPr lang="pt-BR" sz="3200">
                <a:solidFill>
                  <a:srgbClr val="000000"/>
                </a:solidFill>
                <a:latin typeface="Calibri"/>
              </a:rPr>
              <a:t>.</a:t>
            </a:r>
            <a:endParaRPr/>
          </a:p>
          <a:p>
            <a:pPr algn="just">
              <a:lnSpc>
                <a:spcPct val="100000"/>
              </a:lnSpc>
            </a:pPr>
            <a:endParaRPr/>
          </a:p>
          <a:p>
            <a:pPr algn="just">
              <a:lnSpc>
                <a:spcPct val="100000"/>
              </a:lnSpc>
            </a:pPr>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84" name="TextShape 2"/>
          <p:cNvSpPr txBox="1"/>
          <p:nvPr/>
        </p:nvSpPr>
        <p:spPr>
          <a:xfrm>
            <a:off x="539640" y="1340640"/>
            <a:ext cx="8280720" cy="5112360"/>
          </a:xfrm>
          <a:prstGeom prst="rect">
            <a:avLst/>
          </a:prstGeom>
        </p:spPr>
        <p:txBody>
          <a:bodyPr/>
          <a:p>
            <a:pPr algn="just">
              <a:lnSpc>
                <a:spcPct val="100000"/>
              </a:lnSpc>
            </a:pPr>
            <a:r>
              <a:rPr b="1" lang="pt-BR" sz="3300">
                <a:solidFill>
                  <a:srgbClr val="000000"/>
                </a:solidFill>
                <a:latin typeface="Calibri"/>
              </a:rPr>
              <a:t>Art</a:t>
            </a:r>
            <a:r>
              <a:rPr lang="pt-BR" sz="3300">
                <a:solidFill>
                  <a:srgbClr val="000000"/>
                </a:solidFill>
                <a:latin typeface="Calibri"/>
              </a:rPr>
              <a:t>. 1° É instituído o Programa Nacional de Desestatiza­ção, com os seguintes objetivos fundamentais: </a:t>
            </a:r>
            <a:endParaRPr/>
          </a:p>
          <a:p>
            <a:pPr algn="just">
              <a:lnSpc>
                <a:spcPct val="100000"/>
              </a:lnSpc>
            </a:pPr>
            <a:r>
              <a:rPr lang="pt-BR" sz="3300">
                <a:solidFill>
                  <a:srgbClr val="000000"/>
                </a:solidFill>
                <a:latin typeface="Calibri"/>
              </a:rPr>
              <a:t>I – reordenar a posição estratégica do Estado na econo­mia, transferindo à iniciativa privada atividades indevida­mente exploradas pelo setor público; </a:t>
            </a:r>
            <a:endParaRPr/>
          </a:p>
          <a:p>
            <a:pPr algn="just">
              <a:lnSpc>
                <a:spcPct val="100000"/>
              </a:lnSpc>
            </a:pPr>
            <a:endParaRPr/>
          </a:p>
          <a:p>
            <a:pPr algn="just">
              <a:lnSpc>
                <a:spcPct val="100000"/>
              </a:lnSpc>
            </a:pPr>
            <a:r>
              <a:rPr lang="pt-BR" sz="3300">
                <a:solidFill>
                  <a:srgbClr val="000000"/>
                </a:solidFill>
                <a:latin typeface="Calibri"/>
              </a:rPr>
              <a:t>II – contribuir para a redução da dívida pública, concor­rendo para o saneamento das finanças do setor público; </a:t>
            </a:r>
            <a:endParaRPr/>
          </a:p>
          <a:p>
            <a:pPr algn="just">
              <a:lnSpc>
                <a:spcPct val="100000"/>
              </a:lnSpc>
            </a:pPr>
            <a:endParaRPr/>
          </a:p>
          <a:p>
            <a:pPr algn="just">
              <a:lnSpc>
                <a:spcPct val="100000"/>
              </a:lnSpc>
            </a:pPr>
            <a:r>
              <a:rPr lang="pt-BR" sz="3300">
                <a:solidFill>
                  <a:srgbClr val="000000"/>
                </a:solidFill>
                <a:latin typeface="Calibri"/>
              </a:rPr>
              <a:t>III – permitir a retomada de investimentos nas empre­sas e atividades que vierem a ser transferidas à iniciativa privada; </a:t>
            </a:r>
            <a:endParaRPr/>
          </a:p>
          <a:p>
            <a:pPr algn="just">
              <a:lnSpc>
                <a:spcPct val="100000"/>
              </a:lnSpc>
            </a:pPr>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86" name="TextShape 2"/>
          <p:cNvSpPr txBox="1"/>
          <p:nvPr/>
        </p:nvSpPr>
        <p:spPr>
          <a:xfrm>
            <a:off x="539640" y="1340640"/>
            <a:ext cx="8280720" cy="5112360"/>
          </a:xfrm>
          <a:prstGeom prst="rect">
            <a:avLst/>
          </a:prstGeom>
        </p:spPr>
        <p:txBody>
          <a:bodyPr/>
          <a:p>
            <a:pPr algn="just">
              <a:lnSpc>
                <a:spcPct val="100000"/>
              </a:lnSpc>
            </a:pPr>
            <a:r>
              <a:rPr lang="pt-BR" sz="3000">
                <a:solidFill>
                  <a:srgbClr val="000000"/>
                </a:solidFill>
                <a:latin typeface="Calibri"/>
              </a:rPr>
              <a:t>IV – contribuir para modernização do parque industrial do País, ampliando sua competitividade e reforçando a capa­cidade empresarial nos diversos setores da economia; </a:t>
            </a:r>
            <a:endParaRPr/>
          </a:p>
          <a:p>
            <a:pPr algn="just">
              <a:lnSpc>
                <a:spcPct val="100000"/>
              </a:lnSpc>
            </a:pPr>
            <a:r>
              <a:rPr lang="pt-BR" sz="3000">
                <a:solidFill>
                  <a:srgbClr val="000000"/>
                </a:solidFill>
                <a:latin typeface="Calibri"/>
              </a:rPr>
              <a:t>V – permitir que a administração pública concentre seus esforços nas atividades em que a presença do Estado seja fundamental para a consecução das prioridades nacionais; </a:t>
            </a:r>
            <a:endParaRPr/>
          </a:p>
          <a:p>
            <a:pPr algn="just">
              <a:lnSpc>
                <a:spcPct val="100000"/>
              </a:lnSpc>
            </a:pPr>
            <a:r>
              <a:rPr lang="pt-BR" sz="3000">
                <a:solidFill>
                  <a:srgbClr val="000000"/>
                </a:solidFill>
                <a:latin typeface="Calibri"/>
              </a:rPr>
              <a:t>VI – contribuir para o fortalecimento do mercado de capi­tais, através do acréscimo da oferta de valores mobiliá­rios e da democratização da propriedade do capital das empresas que integrarem o Programa.</a:t>
            </a:r>
            <a:endParaRPr/>
          </a:p>
          <a:p>
            <a:pPr algn="just">
              <a:lnSpc>
                <a:spcPct val="100000"/>
              </a:lnSpc>
            </a:pPr>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88" name="TextShape 2"/>
          <p:cNvSpPr txBox="1"/>
          <p:nvPr/>
        </p:nvSpPr>
        <p:spPr>
          <a:xfrm>
            <a:off x="539640" y="1340640"/>
            <a:ext cx="8280720" cy="5112360"/>
          </a:xfrm>
          <a:prstGeom prst="rect">
            <a:avLst/>
          </a:prstGeom>
        </p:spPr>
        <p:txBody>
          <a:bodyPr/>
          <a:p>
            <a:pPr algn="just">
              <a:lnSpc>
                <a:spcPct val="100000"/>
              </a:lnSpc>
            </a:pPr>
            <a:r>
              <a:rPr b="1" lang="pt-BR" sz="2800">
                <a:solidFill>
                  <a:srgbClr val="000000"/>
                </a:solidFill>
                <a:latin typeface="Calibri"/>
              </a:rPr>
              <a:t>Art. 2° </a:t>
            </a:r>
            <a:r>
              <a:rPr lang="pt-BR" sz="2800">
                <a:solidFill>
                  <a:srgbClr val="000000"/>
                </a:solidFill>
                <a:latin typeface="Calibri"/>
              </a:rPr>
              <a:t>Poderão ser privatizadas, nos termos desta lei, as empresas: </a:t>
            </a:r>
            <a:endParaRPr/>
          </a:p>
          <a:p>
            <a:pPr algn="just">
              <a:lnSpc>
                <a:spcPct val="100000"/>
              </a:lnSpc>
            </a:pPr>
            <a:r>
              <a:rPr lang="pt-BR" sz="2800">
                <a:solidFill>
                  <a:srgbClr val="000000"/>
                </a:solidFill>
                <a:latin typeface="Calibri"/>
              </a:rPr>
              <a:t>I – controladas, direta ou indiretamente, pela União e instituídas por lei ou ato do Poder Executivo; ou </a:t>
            </a:r>
            <a:endParaRPr/>
          </a:p>
          <a:p>
            <a:pPr algn="just">
              <a:lnSpc>
                <a:spcPct val="100000"/>
              </a:lnSpc>
            </a:pPr>
            <a:r>
              <a:rPr lang="pt-BR" sz="2800">
                <a:solidFill>
                  <a:srgbClr val="000000"/>
                </a:solidFill>
                <a:latin typeface="Calibri"/>
              </a:rPr>
              <a:t>II – criadas pelo setor privado e que, por qualquer motivo, passaram ao controle, direto ou indireto, da União. </a:t>
            </a:r>
            <a:endParaRPr/>
          </a:p>
          <a:p>
            <a:pPr algn="just">
              <a:lnSpc>
                <a:spcPct val="100000"/>
              </a:lnSpc>
            </a:pPr>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90" name="TextShape 2"/>
          <p:cNvSpPr txBox="1"/>
          <p:nvPr/>
        </p:nvSpPr>
        <p:spPr>
          <a:xfrm>
            <a:off x="539640" y="1340640"/>
            <a:ext cx="8280720" cy="5112360"/>
          </a:xfrm>
          <a:prstGeom prst="rect">
            <a:avLst/>
          </a:prstGeom>
        </p:spPr>
        <p:txBody>
          <a:bodyPr/>
          <a:p>
            <a:pPr algn="just">
              <a:lnSpc>
                <a:spcPct val="100000"/>
              </a:lnSpc>
            </a:pPr>
            <a:r>
              <a:rPr b="1" lang="pt-BR" sz="2800">
                <a:solidFill>
                  <a:srgbClr val="000000"/>
                </a:solidFill>
                <a:latin typeface="Calibri"/>
              </a:rPr>
              <a:t>Art. 2° </a:t>
            </a:r>
            <a:r>
              <a:rPr lang="pt-BR" sz="2800">
                <a:solidFill>
                  <a:srgbClr val="000000"/>
                </a:solidFill>
                <a:latin typeface="Calibri"/>
              </a:rPr>
              <a:t>Poderão ser privatizadas, nos termos desta lei, as empresas: </a:t>
            </a:r>
            <a:endParaRPr/>
          </a:p>
          <a:p>
            <a:pPr algn="just">
              <a:lnSpc>
                <a:spcPct val="100000"/>
              </a:lnSpc>
            </a:pPr>
            <a:r>
              <a:rPr lang="pt-BR" sz="2800">
                <a:solidFill>
                  <a:srgbClr val="000000"/>
                </a:solidFill>
                <a:latin typeface="Calibri"/>
              </a:rPr>
              <a:t>I – controladas, direta ou indiretamente, pela União e instituídas por lei ou ato do Poder Executivo; ou </a:t>
            </a:r>
            <a:endParaRPr/>
          </a:p>
          <a:p>
            <a:pPr algn="just">
              <a:lnSpc>
                <a:spcPct val="100000"/>
              </a:lnSpc>
            </a:pPr>
            <a:r>
              <a:rPr lang="pt-BR" sz="2800">
                <a:solidFill>
                  <a:srgbClr val="000000"/>
                </a:solidFill>
                <a:latin typeface="Calibri"/>
              </a:rPr>
              <a:t>II – criadas pelo setor privado e que, por qualquer motivo, passaram ao controle, direto ou indireto, da União. </a:t>
            </a:r>
            <a:endParaRPr/>
          </a:p>
          <a:p>
            <a:pPr algn="just">
              <a:lnSpc>
                <a:spcPct val="100000"/>
              </a:lnSpc>
            </a:pPr>
            <a:r>
              <a:rPr lang="pt-BR" sz="2800">
                <a:solidFill>
                  <a:srgbClr val="000000"/>
                </a:solidFill>
                <a:latin typeface="Calibri"/>
              </a:rPr>
              <a:t>§ 1° Considera-se privatização a alienação, pela União, de direitos que lhe assegurem, diretamente ou através de outras controladas, preponderância nas deliberações sociais e o poder de eleger a maioria dos administradores da sociedade. </a:t>
            </a:r>
            <a:endParaRPr/>
          </a:p>
          <a:p>
            <a:pPr algn="just">
              <a:lnSpc>
                <a:spcPct val="100000"/>
              </a:lnSpc>
            </a:pPr>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9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primeira etapa do PND pretendia desonerar o Estado de ativos que nada tinham a ver com a sua finalidade precípua, contribuindo, ainda, para a geração de caixa. Os problemas políticos­-institucionais foram determinantes para que o processo sofresse um refluxo, dado o indispensável e indiscutível apoio político para que registrassem avanços.</a:t>
            </a:r>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94" name="TextShape 2"/>
          <p:cNvSpPr txBox="1"/>
          <p:nvPr/>
        </p:nvSpPr>
        <p:spPr>
          <a:xfrm>
            <a:off x="539640" y="1340640"/>
            <a:ext cx="8280720" cy="5112360"/>
          </a:xfrm>
          <a:prstGeom prst="rect">
            <a:avLst/>
          </a:prstGeom>
        </p:spPr>
        <p:txBody>
          <a:bodyPr/>
          <a:p>
            <a:pPr>
              <a:lnSpc>
                <a:spcPct val="100000"/>
              </a:lnSpc>
            </a:pPr>
            <a:r>
              <a:rPr lang="pt-BR" sz="3200">
                <a:solidFill>
                  <a:srgbClr val="000000"/>
                </a:solidFill>
                <a:latin typeface="Calibri"/>
              </a:rPr>
              <a:t>Em 1997 o processo de desestatização por meio de privatização passou à sua segunda fase por meio da publicação da lei nº 9.491:</a:t>
            </a:r>
            <a:endParaRPr/>
          </a:p>
          <a:p>
            <a:pPr algn="ctr">
              <a:lnSpc>
                <a:spcPct val="100000"/>
              </a:lnSpc>
            </a:pPr>
            <a:endParaRPr/>
          </a:p>
          <a:p>
            <a:pPr algn="ctr">
              <a:lnSpc>
                <a:spcPct val="100000"/>
              </a:lnSpc>
            </a:pPr>
            <a:r>
              <a:rPr lang="pt-BR" sz="3200">
                <a:solidFill>
                  <a:srgbClr val="000000"/>
                </a:solidFill>
                <a:latin typeface="Calibri"/>
              </a:rPr>
              <a:t>LEI N. 9.491, DE 9 DE SETEMBRO DE 1997 </a:t>
            </a:r>
            <a:endParaRPr/>
          </a:p>
          <a:p>
            <a:pPr algn="ctr">
              <a:lnSpc>
                <a:spcPct val="100000"/>
              </a:lnSpc>
            </a:pPr>
            <a:r>
              <a:rPr i="1" lang="pt-BR" sz="3200">
                <a:solidFill>
                  <a:srgbClr val="000000"/>
                </a:solidFill>
                <a:latin typeface="Calibri"/>
              </a:rPr>
              <a:t>Altera procedimentos relativos ao Programa Nacional de Desestatização, revoga a Lei nº 8.031, de 12 de abril de 1990, e dá outras providências.</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4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Consequência:</a:t>
            </a:r>
            <a:endParaRPr/>
          </a:p>
          <a:p>
            <a:pPr algn="just">
              <a:lnSpc>
                <a:spcPct val="100000"/>
              </a:lnSpc>
            </a:pPr>
            <a:r>
              <a:rPr lang="pt-BR" sz="3200">
                <a:solidFill>
                  <a:srgbClr val="000000"/>
                </a:solidFill>
                <a:latin typeface="Calibri"/>
              </a:rPr>
              <a:t>- Volume de investimentos e participações, em número de instituições criadas; </a:t>
            </a:r>
            <a:endParaRPr/>
          </a:p>
          <a:p>
            <a:pPr algn="just">
              <a:lnSpc>
                <a:spcPct val="100000"/>
              </a:lnSpc>
            </a:pPr>
            <a:r>
              <a:rPr lang="pt-BR" sz="3200">
                <a:solidFill>
                  <a:srgbClr val="000000"/>
                </a:solidFill>
                <a:latin typeface="Calibri"/>
              </a:rPr>
              <a:t>- Aumento do efetivo utilizado nas instituições públicas; e;</a:t>
            </a:r>
            <a:endParaRPr/>
          </a:p>
          <a:p>
            <a:pPr algn="just">
              <a:lnSpc>
                <a:spcPct val="100000"/>
              </a:lnSpc>
            </a:pPr>
            <a:r>
              <a:rPr lang="pt-BR" sz="3200">
                <a:solidFill>
                  <a:srgbClr val="000000"/>
                </a:solidFill>
                <a:latin typeface="Calibri"/>
              </a:rPr>
              <a:t>- Um aparato normativo com esse viés.</a:t>
            </a:r>
            <a:endParaRPr/>
          </a:p>
          <a:p>
            <a:pPr algn="just">
              <a:lnSpc>
                <a:spcPct val="100000"/>
              </a:lnSpc>
            </a:pPr>
            <a:r>
              <a:rPr lang="pt-BR" sz="3200">
                <a:solidFill>
                  <a:srgbClr val="000000"/>
                </a:solidFill>
                <a:latin typeface="Calibri"/>
              </a:rPr>
              <a:t> </a:t>
            </a:r>
            <a:endParaRPr/>
          </a:p>
          <a:p>
            <a:pPr algn="just">
              <a:lnSpc>
                <a:spcPct val="100000"/>
              </a:lnSpc>
            </a:pPr>
            <a:r>
              <a:rPr lang="pt-BR" sz="3200">
                <a:solidFill>
                  <a:srgbClr val="000000"/>
                </a:solidFill>
                <a:latin typeface="Calibri"/>
              </a:rPr>
              <a:t>Em síntese: Uma forte intervenção governamental na economia.</a:t>
            </a:r>
            <a:endParaRPr/>
          </a:p>
          <a:p>
            <a:pPr algn="just">
              <a:lnSpc>
                <a:spcPct val="100000"/>
              </a:lnSpc>
            </a:pPr>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96" name="TextShape 2"/>
          <p:cNvSpPr txBox="1"/>
          <p:nvPr/>
        </p:nvSpPr>
        <p:spPr>
          <a:xfrm>
            <a:off x="539640" y="1340640"/>
            <a:ext cx="8280720" cy="5112360"/>
          </a:xfrm>
          <a:prstGeom prst="rect">
            <a:avLst/>
          </a:prstGeom>
        </p:spPr>
        <p:txBody>
          <a:bodyPr/>
          <a:p>
            <a:pPr algn="just">
              <a:lnSpc>
                <a:spcPct val="100000"/>
              </a:lnSpc>
            </a:pPr>
            <a:r>
              <a:rPr lang="pt-BR" sz="2800">
                <a:solidFill>
                  <a:srgbClr val="000000"/>
                </a:solidFill>
                <a:latin typeface="Calibri"/>
              </a:rPr>
              <a:t>Art. 1º O Programa Nacional de Desestatização – PND tem como objetivos fundamentais: </a:t>
            </a:r>
            <a:endParaRPr/>
          </a:p>
          <a:p>
            <a:pPr algn="just">
              <a:lnSpc>
                <a:spcPct val="100000"/>
              </a:lnSpc>
            </a:pPr>
            <a:r>
              <a:rPr lang="pt-BR" sz="2800">
                <a:solidFill>
                  <a:srgbClr val="000000"/>
                </a:solidFill>
                <a:latin typeface="Calibri"/>
              </a:rPr>
              <a:t>I – reordenar a posição estratégica do Estado na econo­mia, transferindo à iniciativa privada atividades indevida­mente exploradas pelo setor público; </a:t>
            </a:r>
            <a:endParaRPr/>
          </a:p>
          <a:p>
            <a:pPr algn="just">
              <a:lnSpc>
                <a:spcPct val="100000"/>
              </a:lnSpc>
            </a:pPr>
            <a:r>
              <a:rPr lang="pt-BR" sz="2800">
                <a:solidFill>
                  <a:srgbClr val="000000"/>
                </a:solidFill>
                <a:latin typeface="Calibri"/>
              </a:rPr>
              <a:t>II – contribuir para a reestruturação econômica do setor público, especialmente através da melhoria do perfil e da redução da dívida pública líquida; </a:t>
            </a:r>
            <a:endParaRPr/>
          </a:p>
          <a:p>
            <a:pPr algn="just">
              <a:lnSpc>
                <a:spcPct val="100000"/>
              </a:lnSpc>
            </a:pPr>
            <a:r>
              <a:rPr lang="pt-BR" sz="2800">
                <a:solidFill>
                  <a:srgbClr val="000000"/>
                </a:solidFill>
                <a:latin typeface="Calibri"/>
              </a:rPr>
              <a:t>III – permitir a retomada de investimentos nas empre­sas e atividades que vierem a ser transferidas à iniciativa privada; </a:t>
            </a:r>
            <a:endParaRPr/>
          </a:p>
        </p:txBody>
      </p:sp>
    </p:spTree>
  </p:cSld>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98" name="TextShape 2"/>
          <p:cNvSpPr txBox="1"/>
          <p:nvPr/>
        </p:nvSpPr>
        <p:spPr>
          <a:xfrm>
            <a:off x="539640" y="1340640"/>
            <a:ext cx="8280720" cy="5112360"/>
          </a:xfrm>
          <a:prstGeom prst="rect">
            <a:avLst/>
          </a:prstGeom>
        </p:spPr>
        <p:txBody>
          <a:bodyPr/>
          <a:p>
            <a:pPr algn="just">
              <a:lnSpc>
                <a:spcPct val="100000"/>
              </a:lnSpc>
            </a:pPr>
            <a:r>
              <a:rPr lang="pt-BR" sz="2600">
                <a:solidFill>
                  <a:srgbClr val="000000"/>
                </a:solidFill>
                <a:latin typeface="Calibri"/>
              </a:rPr>
              <a:t>IV – contribuir para a reestruturação econômica do setor privado, especialmente para a modernização da infra­-estrutura e do parque industrial do País, ampliando sua competitividade e reforçando a capacidade empresarial nos diversos setores da economia, inclusive através da concessão de crédito; </a:t>
            </a:r>
            <a:endParaRPr/>
          </a:p>
          <a:p>
            <a:pPr algn="just">
              <a:lnSpc>
                <a:spcPct val="100000"/>
              </a:lnSpc>
            </a:pPr>
            <a:r>
              <a:rPr lang="pt-BR" sz="2600">
                <a:solidFill>
                  <a:srgbClr val="000000"/>
                </a:solidFill>
                <a:latin typeface="Calibri"/>
              </a:rPr>
              <a:t>V – permitir que a Administração Pública concentre seus esforços nas atividades em que a presença do Estado seja fundamental para a consecução das prioridades nacio­nais; </a:t>
            </a:r>
            <a:endParaRPr/>
          </a:p>
          <a:p>
            <a:pPr algn="just">
              <a:lnSpc>
                <a:spcPct val="100000"/>
              </a:lnSpc>
            </a:pPr>
            <a:r>
              <a:rPr lang="pt-BR" sz="2600">
                <a:solidFill>
                  <a:srgbClr val="000000"/>
                </a:solidFill>
                <a:latin typeface="Calibri"/>
              </a:rPr>
              <a:t>VI – contribuir para o fortalecimento do mercado de capi­tais, através do acréscimo da oferta de valores mobiliá­rios e da democratização da propriedade do capital das empresas que integrarem o Programa. </a:t>
            </a:r>
            <a:endParaRPr/>
          </a:p>
        </p:txBody>
      </p:sp>
    </p:spTree>
  </p:cSld>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00" name="TextShape 2"/>
          <p:cNvSpPr txBox="1"/>
          <p:nvPr/>
        </p:nvSpPr>
        <p:spPr>
          <a:xfrm>
            <a:off x="539640" y="1340640"/>
            <a:ext cx="8280720" cy="5112360"/>
          </a:xfrm>
          <a:prstGeom prst="rect">
            <a:avLst/>
          </a:prstGeom>
        </p:spPr>
        <p:txBody>
          <a:bodyPr/>
          <a:p>
            <a:pPr algn="just">
              <a:lnSpc>
                <a:spcPct val="100000"/>
              </a:lnSpc>
            </a:pPr>
            <a:r>
              <a:rPr lang="pt-BR" sz="2800">
                <a:solidFill>
                  <a:srgbClr val="000000"/>
                </a:solidFill>
                <a:latin typeface="Calibri"/>
              </a:rPr>
              <a:t>Art. 2º Poderão ser objeto de desestatização, nos termos desta Lei: </a:t>
            </a:r>
            <a:endParaRPr/>
          </a:p>
          <a:p>
            <a:pPr algn="just">
              <a:lnSpc>
                <a:spcPct val="100000"/>
              </a:lnSpc>
            </a:pPr>
            <a:r>
              <a:rPr lang="pt-BR" sz="2800">
                <a:solidFill>
                  <a:srgbClr val="000000"/>
                </a:solidFill>
                <a:latin typeface="Calibri"/>
              </a:rPr>
              <a:t>I – empresas, inclusive instituições financeiras, controla­das direta ou indiretamente pela União, instituídas por lei ou ato do Poder Executivo;</a:t>
            </a:r>
            <a:endParaRPr/>
          </a:p>
          <a:p>
            <a:pPr algn="just">
              <a:lnSpc>
                <a:spcPct val="100000"/>
              </a:lnSpc>
            </a:pPr>
            <a:r>
              <a:rPr lang="pt-BR" sz="2800">
                <a:solidFill>
                  <a:srgbClr val="000000"/>
                </a:solidFill>
                <a:latin typeface="Calibri"/>
              </a:rPr>
              <a:t>II – empresas criadas pelo setor privado e que, por qual­quer motivo, passaram ao controle direto ou indireto da União; </a:t>
            </a:r>
            <a:endParaRPr/>
          </a:p>
          <a:p>
            <a:pPr algn="just">
              <a:lnSpc>
                <a:spcPct val="100000"/>
              </a:lnSpc>
            </a:pPr>
            <a:r>
              <a:rPr lang="pt-BR" sz="2800">
                <a:solidFill>
                  <a:srgbClr val="000000"/>
                </a:solidFill>
                <a:latin typeface="Calibri"/>
              </a:rPr>
              <a:t>III – serviços públicos objeto de concessão, permissão ou autorização; </a:t>
            </a:r>
            <a:endParaRPr/>
          </a:p>
          <a:p>
            <a:pPr algn="just">
              <a:lnSpc>
                <a:spcPct val="100000"/>
              </a:lnSpc>
            </a:pPr>
            <a:r>
              <a:rPr lang="pt-BR" sz="2800">
                <a:solidFill>
                  <a:srgbClr val="000000"/>
                </a:solidFill>
                <a:latin typeface="Calibri"/>
              </a:rPr>
              <a:t> </a:t>
            </a:r>
            <a:endParaRPr/>
          </a:p>
        </p:txBody>
      </p:sp>
    </p:spTree>
  </p:cSld>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02" name="TextShape 2"/>
          <p:cNvSpPr txBox="1"/>
          <p:nvPr/>
        </p:nvSpPr>
        <p:spPr>
          <a:xfrm>
            <a:off x="539640" y="1340640"/>
            <a:ext cx="8280720" cy="5112360"/>
          </a:xfrm>
          <a:prstGeom prst="rect">
            <a:avLst/>
          </a:prstGeom>
        </p:spPr>
        <p:txBody>
          <a:bodyPr/>
          <a:p>
            <a:pPr algn="just">
              <a:lnSpc>
                <a:spcPct val="100000"/>
              </a:lnSpc>
            </a:pPr>
            <a:r>
              <a:rPr lang="pt-BR" sz="2800">
                <a:solidFill>
                  <a:srgbClr val="000000"/>
                </a:solidFill>
                <a:latin typeface="Calibri"/>
              </a:rPr>
              <a:t>IV – instituições financeiras públicas estaduais que tenham tido as ações de seu capital social desapropria­das, na forma do Decreto-lei nº 2.321, de 25 de fevereiro de 1987. </a:t>
            </a:r>
            <a:endParaRPr/>
          </a:p>
          <a:p>
            <a:pPr algn="just">
              <a:lnSpc>
                <a:spcPct val="100000"/>
              </a:lnSpc>
            </a:pPr>
            <a:r>
              <a:rPr lang="pt-BR" sz="2800">
                <a:solidFill>
                  <a:srgbClr val="000000"/>
                </a:solidFill>
                <a:latin typeface="Calibri"/>
              </a:rPr>
              <a:t> </a:t>
            </a:r>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04" name="TextShape 2"/>
          <p:cNvSpPr txBox="1"/>
          <p:nvPr/>
        </p:nvSpPr>
        <p:spPr>
          <a:xfrm>
            <a:off x="539640" y="1340640"/>
            <a:ext cx="8280720" cy="5112360"/>
          </a:xfrm>
          <a:prstGeom prst="rect">
            <a:avLst/>
          </a:prstGeom>
        </p:spPr>
        <p:txBody>
          <a:bodyPr/>
          <a:p>
            <a:pPr algn="just">
              <a:lnSpc>
                <a:spcPct val="100000"/>
              </a:lnSpc>
            </a:pPr>
            <a:r>
              <a:rPr lang="pt-BR" sz="2800">
                <a:solidFill>
                  <a:srgbClr val="000000"/>
                </a:solidFill>
                <a:latin typeface="Calibri"/>
              </a:rPr>
              <a:t>§ 1º Considera-se desestatização: </a:t>
            </a:r>
            <a:endParaRPr/>
          </a:p>
          <a:p>
            <a:pPr algn="just">
              <a:lnSpc>
                <a:spcPct val="100000"/>
              </a:lnSpc>
            </a:pPr>
            <a:r>
              <a:rPr lang="pt-BR" sz="2800">
                <a:solidFill>
                  <a:srgbClr val="000000"/>
                </a:solidFill>
                <a:latin typeface="Calibri"/>
              </a:rPr>
              <a:t>a) a alienação, pela União, de direitos que lhe assegurem, diretamente ou através de outras controladas, prepon­derância nas deliberações sociais e o poder de eleger a maioria dos administradores da sociedade; </a:t>
            </a:r>
            <a:endParaRPr/>
          </a:p>
          <a:p>
            <a:pPr algn="just">
              <a:lnSpc>
                <a:spcPct val="100000"/>
              </a:lnSpc>
            </a:pPr>
            <a:r>
              <a:rPr lang="pt-BR" sz="2800">
                <a:solidFill>
                  <a:srgbClr val="000000"/>
                </a:solidFill>
                <a:latin typeface="Calibri"/>
              </a:rPr>
              <a:t>b) a transferência, para a iniciativa privada, da execução de serviços públicos explorados pela União, diretamente ou através de entidades controladas, bem como daqueles de sua responsabilidade. </a:t>
            </a:r>
            <a:endParaRPr/>
          </a:p>
          <a:p>
            <a:pPr algn="just">
              <a:lnSpc>
                <a:spcPct val="100000"/>
              </a:lnSpc>
            </a:pPr>
            <a:r>
              <a:rPr lang="pt-BR" sz="2800">
                <a:solidFill>
                  <a:srgbClr val="000000"/>
                </a:solidFill>
                <a:latin typeface="Calibri"/>
              </a:rPr>
              <a:t> </a:t>
            </a:r>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0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Em síntese, o primeiro artigo da Lei n. 9.491/97 é idêntico ao da Lei n. 8.031/90; enquanto o segundo especi­fica os serviços públicos objetos de concessão, de permissão ou de autorização. Logo, os recursos públicos tanto criaram a infraestrutura nacional quanto financiaram a sua transferência para o setor privado.</a:t>
            </a:r>
            <a:endParaRPr/>
          </a:p>
        </p:txBody>
      </p:sp>
    </p:spTree>
  </p:cSld>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08"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É nesse contexto de concessão do Estado ao setor privado que surgem as atuais Agências Reguladoras brasileiras. </a:t>
            </a:r>
            <a:endParaRPr/>
          </a:p>
        </p:txBody>
      </p:sp>
    </p:spTree>
  </p:cSld>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1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evolução das instituições que prestam serviços públicos ocorreu a partir do sistema de concessões dos serviços públicos para empresas particulares, tendo em vista a execução de atividades do âmbito do Estado.</a:t>
            </a:r>
            <a:endParaRPr/>
          </a:p>
        </p:txBody>
      </p:sp>
    </p:spTree>
  </p:cSld>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1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opção pela concessão não desobriga o Estado de regulamentar e, por consequência, de fis­calizar a respectiva prestação do serviço público, pois são atividades distintas.</a:t>
            </a:r>
            <a:endParaRPr/>
          </a:p>
        </p:txBody>
      </p:sp>
    </p:spTree>
  </p:cSld>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14"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Alguns problemas surgiram na fiscalização e regulamentação pelo Estado. Por exemplo: a tradição de forte ingerência política, em detrimento da boa técnica gerencial nos órgãos estatais. Ainda, a cada troca de comando na hierarquia superior correspondia à troca na cadeia de subordinação. Na escolha para o provimento dos cargos prevalecia a indicação política.</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44"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Com uma matriz energética dependente do petróleo, na maioria importado, a crise econômica teve profundas repercussões no País:</a:t>
            </a:r>
            <a:endParaRPr/>
          </a:p>
          <a:p>
            <a:pPr algn="just">
              <a:lnSpc>
                <a:spcPct val="100000"/>
              </a:lnSpc>
            </a:pPr>
            <a:r>
              <a:rPr lang="pt-BR" sz="3200">
                <a:solidFill>
                  <a:srgbClr val="000000"/>
                </a:solidFill>
                <a:latin typeface="Calibri"/>
              </a:rPr>
              <a:t> </a:t>
            </a:r>
            <a:r>
              <a:rPr lang="pt-BR" sz="3200">
                <a:solidFill>
                  <a:srgbClr val="000000"/>
                </a:solidFill>
                <a:latin typeface="Calibri"/>
              </a:rPr>
              <a:t>- o aumento acelerado do nível de endividamento externo e, por consequência, o maior dispêndio de recursos com o pagamento do serviço da dívida, subtraindo saldos até então aplicados em custeio e em investimentos para a oferta dos serviços públicos.</a:t>
            </a:r>
            <a:endParaRPr/>
          </a:p>
          <a:p>
            <a:pPr algn="just">
              <a:lnSpc>
                <a:spcPct val="100000"/>
              </a:lnSpc>
            </a:pPr>
            <a:endParaRPr/>
          </a:p>
        </p:txBody>
      </p:sp>
    </p:spTree>
  </p:cSld>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1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Nesse quadro, a capacidade do órgão regulador-fiscalizador se apresentava visivelmente comprometida, trazendo insegurança tanto aos investidores quanto à sociedade, desprotegida no que tange à continuidade do fornecimento e à qualidade dos serviços prestados. </a:t>
            </a:r>
            <a:endParaRPr/>
          </a:p>
        </p:txBody>
      </p:sp>
    </p:spTree>
  </p:cSld>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18" name="TextShape 2"/>
          <p:cNvSpPr txBox="1"/>
          <p:nvPr/>
        </p:nvSpPr>
        <p:spPr>
          <a:xfrm>
            <a:off x="539640" y="1340640"/>
            <a:ext cx="8280720" cy="5112360"/>
          </a:xfrm>
          <a:prstGeom prst="rect">
            <a:avLst/>
          </a:prstGeom>
        </p:spPr>
        <p:txBody>
          <a:bodyPr/>
          <a:p>
            <a:pPr algn="just">
              <a:lnSpc>
                <a:spcPct val="100000"/>
              </a:lnSpc>
            </a:pPr>
            <a:r>
              <a:rPr lang="pt-BR" sz="3000">
                <a:solidFill>
                  <a:srgbClr val="000000"/>
                </a:solidFill>
                <a:latin typeface="Calibri"/>
              </a:rPr>
              <a:t>Um argumento adicional também contribuiu para a atual configuração das Agências Reguladoras, em sua estrutura e funcionamento, tais como hoje se apresentam: determinados serviços privatizados e concedidos reúnem, senão todas, exigem elevados investimentos – condições que aumentam o risco e o prazo de retorno dos capitais investidos, tornando, portanto, completamente indesejável qualquer aproximação entre a gestão dessas atividades e o calendário político-eleitoral.</a:t>
            </a:r>
            <a:endParaRPr/>
          </a:p>
        </p:txBody>
      </p:sp>
    </p:spTree>
  </p:cSld>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120" name="TextShape 2"/>
          <p:cNvSpPr txBox="1"/>
          <p:nvPr/>
        </p:nvSpPr>
        <p:spPr>
          <a:xfrm>
            <a:off x="539640" y="1340640"/>
            <a:ext cx="8280720" cy="5112360"/>
          </a:xfrm>
          <a:prstGeom prst="rect">
            <a:avLst/>
          </a:prstGeom>
        </p:spPr>
        <p:txBody>
          <a:bodyPr/>
          <a:p>
            <a:pPr algn="just">
              <a:lnSpc>
                <a:spcPct val="100000"/>
              </a:lnSpc>
            </a:pPr>
            <a:r>
              <a:rPr lang="pt-BR" sz="3000">
                <a:solidFill>
                  <a:srgbClr val="000000"/>
                </a:solidFill>
                <a:latin typeface="Calibri"/>
              </a:rPr>
              <a:t>Assim, foi necessário conceber a nova instituição reguladora-fisca­lizadora de tal forma que tornasse a concessão um negócio atrativo e que fosse minimizado o risco político;</a:t>
            </a:r>
            <a:endParaRPr/>
          </a:p>
          <a:p>
            <a:pPr algn="just">
              <a:lnSpc>
                <a:spcPct val="100000"/>
              </a:lnSpc>
            </a:pPr>
            <a:r>
              <a:rPr lang="pt-BR" sz="3000">
                <a:solidFill>
                  <a:srgbClr val="000000"/>
                </a:solidFill>
                <a:latin typeface="Calibri"/>
              </a:rPr>
              <a:t> </a:t>
            </a:r>
            <a:endParaRPr/>
          </a:p>
          <a:p>
            <a:pPr algn="just">
              <a:lnSpc>
                <a:spcPct val="100000"/>
              </a:lnSpc>
            </a:pPr>
            <a:r>
              <a:rPr lang="pt-BR" sz="3000">
                <a:solidFill>
                  <a:srgbClr val="000000"/>
                </a:solidFill>
                <a:latin typeface="Calibri"/>
              </a:rPr>
              <a:t>Era indispensável, antes de tudo, dotá-la de autonomia frente ao poder político, não de pleno, é claro, mas limitando o seu espaço e poder de influência. Decerto que esta é mais uma dentre as teses que não estão livres de contro­vérsia.</a:t>
            </a:r>
            <a:endParaRPr/>
          </a:p>
        </p:txBody>
      </p:sp>
    </p:spTree>
  </p:cSld>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Gestão da Regulação</a:t>
            </a:r>
            <a:endParaRPr/>
          </a:p>
        </p:txBody>
      </p:sp>
      <p:sp>
        <p:nvSpPr>
          <p:cNvPr id="122" name="TextShape 2"/>
          <p:cNvSpPr txBox="1"/>
          <p:nvPr/>
        </p:nvSpPr>
        <p:spPr>
          <a:xfrm>
            <a:off x="827640" y="2061000"/>
            <a:ext cx="7560360" cy="3816000"/>
          </a:xfrm>
          <a:prstGeom prst="rect">
            <a:avLst/>
          </a:prstGeom>
        </p:spPr>
        <p:txBody>
          <a:bodyPr/>
          <a:p>
            <a:pPr algn="ctr">
              <a:lnSpc>
                <a:spcPct val="100000"/>
              </a:lnSpc>
            </a:pPr>
            <a:r>
              <a:rPr lang="pt-BR" sz="4400">
                <a:solidFill>
                  <a:srgbClr val="000000"/>
                </a:solidFill>
                <a:latin typeface="Calibri"/>
              </a:rPr>
              <a:t>O Marco Regulatório Brasileiro</a:t>
            </a:r>
            <a:endParaRPr/>
          </a:p>
          <a:p>
            <a:pPr algn="ctr">
              <a:lnSpc>
                <a:spcPct val="100000"/>
              </a:lnSpc>
            </a:pPr>
            <a:endParaRPr/>
          </a:p>
          <a:p>
            <a:pPr algn="ctr">
              <a:lnSpc>
                <a:spcPct val="100000"/>
              </a:lnSpc>
            </a:pPr>
            <a:r>
              <a:rPr lang="pt-BR" sz="3200">
                <a:solidFill>
                  <a:srgbClr val="000000"/>
                </a:solidFill>
                <a:latin typeface="Calibri"/>
              </a:rPr>
              <a:t>Professor Ms. Rogê Carlos Dias Regiani</a:t>
            </a:r>
            <a:endParaRPr/>
          </a:p>
          <a:p>
            <a:pPr algn="ctr">
              <a:lnSpc>
                <a:spcPct val="100000"/>
              </a:lnSpc>
            </a:pPr>
            <a:endParaRPr/>
          </a:p>
          <a:p>
            <a:pPr algn="ctr">
              <a:lnSpc>
                <a:spcPct val="100000"/>
              </a:lnSpc>
            </a:pPr>
            <a:r>
              <a:rPr lang="pt-BR" sz="3200">
                <a:solidFill>
                  <a:srgbClr val="000000"/>
                </a:solidFill>
                <a:latin typeface="Calibri"/>
              </a:rPr>
              <a:t>Fim</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5"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46"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Do ponto de vista econômico, as crises podem ser tradu­zidas pela expressão “recessão”, no dia a dia, na perspectiva estatal, elas se manifestam por meio da </a:t>
            </a:r>
            <a:r>
              <a:rPr lang="pt-BR" sz="3200" u="sng">
                <a:solidFill>
                  <a:srgbClr val="000000"/>
                </a:solidFill>
                <a:latin typeface="Calibri"/>
              </a:rPr>
              <a:t>precarização</a:t>
            </a:r>
            <a:r>
              <a:rPr lang="pt-BR" sz="3200">
                <a:solidFill>
                  <a:srgbClr val="000000"/>
                </a:solidFill>
                <a:latin typeface="Calibri"/>
              </a:rPr>
              <a:t> ou mesmo da </a:t>
            </a:r>
            <a:r>
              <a:rPr lang="pt-BR" sz="3200" u="sng">
                <a:solidFill>
                  <a:srgbClr val="000000"/>
                </a:solidFill>
                <a:latin typeface="Calibri"/>
              </a:rPr>
              <a:t>ausência</a:t>
            </a:r>
            <a:r>
              <a:rPr lang="pt-BR" sz="3200">
                <a:solidFill>
                  <a:srgbClr val="000000"/>
                </a:solidFill>
                <a:latin typeface="Calibri"/>
              </a:rPr>
              <a:t> da prestação dos serviços públicos básicos, ensejando o desconten­tamento e até mesmo a revolta dos cidadãos, que passam a não perceber o sentido e a razão de ser do Estado, o tamanho e o custo que este representa à sociedade. </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7"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48"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Instala-se um efetivo ciclo vicioso. A queda na atividade econômica conduz à queda da ar­recadação de tributos; ao aumento da informalidade na economia, dos níveis de taxação, do desemprego, da maior demanda de serviços públicos e, como resultado da queda da receita pública e do aumento na demanda por serviços, cresce a precarização da oferta dos serviços públicos, o que eleva o descontentamento da po­pulação que tende a aderir à informalidade e a sonegar e, assim, sucessiva­mente, realimentando o círculo.</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9"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50"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No Brasil a crise do Estado foi concomitante a outras grandes transformações, notada­mente a redemocratização, ou à chamada volta ao Estado de Direito, consagrada na Constituição Cidadã. </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1"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52"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Constituição Federal de 1988 acentuou os problemas já enfrentados pelo País, sobretudo, pelo excesso de direitos conferidos aos cidadãos, indo, neste sentido, na contramão da história, já que em outros países os direitos estavam sendo repensados e revistos no âmbito de uma estratégia para o en­frentamento das novas condições estruturais definidas pelo ambiente globalizado.</a:t>
            </a:r>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3" name="TextShape 1"/>
          <p:cNvSpPr txBox="1"/>
          <p:nvPr/>
        </p:nvSpPr>
        <p:spPr>
          <a:xfrm>
            <a:off x="683640" y="260640"/>
            <a:ext cx="7772040" cy="1469520"/>
          </a:xfrm>
          <a:prstGeom prst="rect">
            <a:avLst/>
          </a:prstGeom>
        </p:spPr>
        <p:txBody>
          <a:bodyPr anchor="ctr"/>
          <a:p>
            <a:pPr algn="ctr">
              <a:lnSpc>
                <a:spcPct val="100000"/>
              </a:lnSpc>
            </a:pPr>
            <a:r>
              <a:rPr lang="pt-BR" sz="4400">
                <a:solidFill>
                  <a:srgbClr val="000000"/>
                </a:solidFill>
                <a:latin typeface="Calibri"/>
              </a:rPr>
              <a:t>O Marco Regulatório brasileiro</a:t>
            </a:r>
            <a:endParaRPr/>
          </a:p>
        </p:txBody>
      </p:sp>
      <p:sp>
        <p:nvSpPr>
          <p:cNvPr id="54" name="TextShape 2"/>
          <p:cNvSpPr txBox="1"/>
          <p:nvPr/>
        </p:nvSpPr>
        <p:spPr>
          <a:xfrm>
            <a:off x="539640" y="1340640"/>
            <a:ext cx="8280720" cy="5112360"/>
          </a:xfrm>
          <a:prstGeom prst="rect">
            <a:avLst/>
          </a:prstGeom>
        </p:spPr>
        <p:txBody>
          <a:bodyPr/>
          <a:p>
            <a:pPr algn="just">
              <a:lnSpc>
                <a:spcPct val="100000"/>
              </a:lnSpc>
            </a:pPr>
            <a:r>
              <a:rPr lang="pt-BR" sz="3200">
                <a:solidFill>
                  <a:srgbClr val="000000"/>
                </a:solidFill>
                <a:latin typeface="Calibri"/>
              </a:rPr>
              <a:t>A crise, que de início tinha feição notadamente econô­mica e financeira, adquire novos contornos: uma, política de ques­tionamento ao regime, e, outra, ao modelo de desenvolvimento apoiado no Estado que, </a:t>
            </a:r>
            <a:r>
              <a:rPr lang="pt-BR" sz="3200" u="sng">
                <a:solidFill>
                  <a:srgbClr val="000000"/>
                </a:solidFill>
                <a:latin typeface="Calibri"/>
              </a:rPr>
              <a:t>de indutor e promotor</a:t>
            </a:r>
            <a:r>
              <a:rPr lang="pt-BR" sz="3200">
                <a:solidFill>
                  <a:srgbClr val="000000"/>
                </a:solidFill>
                <a:latin typeface="Calibri"/>
              </a:rPr>
              <a:t>, desde então, passa a ser visto, sobretudo, como um </a:t>
            </a:r>
            <a:r>
              <a:rPr lang="pt-BR" sz="3200" u="sng">
                <a:solidFill>
                  <a:srgbClr val="000000"/>
                </a:solidFill>
                <a:latin typeface="Calibri"/>
              </a:rPr>
              <a:t>peso insupor­tável a carregar  pela sociedade.</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