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9BE2C-482C-4AA4-AB22-012526FCA070}" type="datetimeFigureOut">
              <a:rPr lang="pt-BR" smtClean="0"/>
              <a:t>04/04/2015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6C381-5591-42D2-BB12-0A6B41740E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821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6EE384-FFE3-4A38-BF7C-7818ACF4EA76}" type="slidenum">
              <a:rPr lang="pt-BR" altLang="pt-BR">
                <a:solidFill>
                  <a:srgbClr val="000000"/>
                </a:solidFill>
              </a:rPr>
              <a:pPr/>
              <a:t>29</a:t>
            </a:fld>
            <a:endParaRPr lang="pt-BR" altLang="pt-BR">
              <a:solidFill>
                <a:srgbClr val="000000"/>
              </a:solidFill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577114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800">
                <a:solidFill>
                  <a:prstClr val="white"/>
                </a:solidFill>
              </a:endParaRPr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F1C6CE-2DC3-4C7E-9A7B-F8FEB765C03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094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7806F-F2EC-4E52-A6F2-105DAEF26888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5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8ABF5-1512-4BC8-B2B7-900C90E2FBEB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35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09677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18-44E5-4C6E-9325-238C0505AA69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14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Divisa 4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05134-4F86-4C50-A535-55730ABE77BB}" type="slidenum">
              <a:rPr lang="pt-BR" altLang="pt-BR">
                <a:solidFill>
                  <a:prstClr val="white"/>
                </a:solidFill>
              </a:rPr>
              <a:pPr/>
              <a:t>‹nº›</a:t>
            </a:fld>
            <a:endParaRPr lang="pt-BR" alt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646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43C93-6F78-4A89-B7D8-0F13647F09EE}" type="slidenum">
              <a:rPr lang="pt-BR" altLang="pt-BR">
                <a:solidFill>
                  <a:prstClr val="white"/>
                </a:solidFill>
              </a:rPr>
              <a:pPr/>
              <a:t>‹nº›</a:t>
            </a:fld>
            <a:endParaRPr lang="pt-BR" alt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299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F5EDF-0555-4C5D-AA8C-7CF880F5E995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181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70618-FF79-4566-9B0A-3C3C478873BF}" type="slidenum">
              <a:rPr lang="pt-BR" altLang="pt-BR">
                <a:solidFill>
                  <a:prstClr val="white"/>
                </a:solidFill>
              </a:rPr>
              <a:pPr/>
              <a:t>‹nº›</a:t>
            </a:fld>
            <a:endParaRPr lang="pt-BR" alt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893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343B6-82A0-4F16-9CF9-501A44736779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DA22A-C462-4378-8654-05FD4CE38C2D}" type="slidenum">
              <a:rPr lang="pt-BR" altLang="pt-BR">
                <a:solidFill>
                  <a:prstClr val="black"/>
                </a:solidFill>
              </a:rPr>
              <a:pPr/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4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Divisa 9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72548-3974-4598-AEFD-BCC25C6C2089}" type="slidenum">
              <a:rPr lang="pt-BR" altLang="pt-BR">
                <a:solidFill>
                  <a:prstClr val="white"/>
                </a:solidFill>
              </a:rPr>
              <a:pPr/>
              <a:t>‹nº›</a:t>
            </a:fld>
            <a:endParaRPr lang="pt-BR" alt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3097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2057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154F59-8367-4572-914D-27365F8F41FD}" type="slidenum">
              <a:rPr lang="pt-BR" altLang="pt-BR">
                <a:solidFill>
                  <a:prstClr val="black"/>
                </a:solidFill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pt-BR" alt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95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1738314" y="1481138"/>
            <a:ext cx="8715375" cy="45259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pt-BR" altLang="pt-BR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pt-BR" altLang="pt-BR" b="1" smtClean="0">
                <a:latin typeface="Arial" panose="020B0604020202020204" pitchFamily="34" charset="0"/>
                <a:cs typeface="Arial" panose="020B0604020202020204" pitchFamily="34" charset="0"/>
              </a:rPr>
              <a:t>CONHECIMENTO</a:t>
            </a:r>
          </a:p>
          <a:p>
            <a:pPr eaLnBrk="1" hangingPunct="1"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Conhecimento é o resultado de uma relação que se estabelece entre o sujeito que conhece (sujeito cognoscente) e o objeto a ser conhecido (objeto cognoscível), que forma o objeto reconstruído .</a:t>
            </a:r>
          </a:p>
          <a:p>
            <a:pPr algn="just" eaLnBrk="1" hangingPunct="1"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pt-BR" altLang="pt-BR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1"/>
                </a:solidFill>
              </a:rPr>
              <a:t>UNIDADE 2 : CIENCIA METODOLOGIA E PESQUISA</a:t>
            </a:r>
          </a:p>
        </p:txBody>
      </p:sp>
    </p:spTree>
    <p:extLst>
      <p:ext uri="{BB962C8B-B14F-4D97-AF65-F5344CB8AC3E}">
        <p14:creationId xmlns:p14="http://schemas.microsoft.com/office/powerpoint/2010/main" val="1685250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É fruto do raciocínio e da reflexão humana. </a:t>
            </a:r>
          </a:p>
          <a:p>
            <a:pPr algn="ctr" eaLnBrk="1" hangingPunct="1">
              <a:lnSpc>
                <a:spcPct val="80000"/>
              </a:lnSpc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É o conhecimento especulativo sobre fenômenos, gerando conceitos subjetivos. Busca dar sentido aos fenômenos gerais do universo, ultrapassando os limites formais da ciência. </a:t>
            </a:r>
            <a:b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      </a:t>
            </a:r>
            <a:r>
              <a:rPr lang="pt-BR" altLang="pt-BR" sz="2800" b="1"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      "</a:t>
            </a:r>
            <a:r>
              <a:rPr lang="pt-BR" altLang="pt-BR" sz="2800" i="1">
                <a:latin typeface="Arial" panose="020B0604020202020204" pitchFamily="34" charset="0"/>
                <a:cs typeface="Arial" panose="020B0604020202020204" pitchFamily="34" charset="0"/>
              </a:rPr>
              <a:t>O homem é a ponte entre o animal e o além-homem</a:t>
            </a: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" (Friedrich Nietzsche)</a:t>
            </a: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>
                <a:solidFill>
                  <a:schemeClr val="tx1"/>
                </a:solidFill>
              </a:rPr>
              <a:t>CONHECIMENTO FILOSÓFICO</a:t>
            </a:r>
          </a:p>
        </p:txBody>
      </p:sp>
    </p:spTree>
    <p:extLst>
      <p:ext uri="{BB962C8B-B14F-4D97-AF65-F5344CB8AC3E}">
        <p14:creationId xmlns:p14="http://schemas.microsoft.com/office/powerpoint/2010/main" val="119454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Em contraposição ao senso comum, existe o </a:t>
            </a:r>
            <a:r>
              <a:rPr lang="pt-BR" altLang="pt-BR" i="1" smtClean="0">
                <a:latin typeface="Arial" panose="020B0604020202020204" pitchFamily="34" charset="0"/>
                <a:cs typeface="Arial" panose="020B0604020202020204" pitchFamily="34" charset="0"/>
              </a:rPr>
              <a:t>senso crítico</a:t>
            </a: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, que é a base do conhecimento científico. </a:t>
            </a:r>
          </a:p>
          <a:p>
            <a:pPr algn="just" eaLnBrk="1" hangingPunct="1">
              <a:lnSpc>
                <a:spcPct val="90000"/>
              </a:lnSpc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É o conhecimento racional, sistemático, exato e verificável da realidade. </a:t>
            </a:r>
          </a:p>
          <a:p>
            <a:pPr algn="just" eaLnBrk="1" hangingPunct="1">
              <a:buFontTx/>
              <a:buNone/>
            </a:pP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   Sua origem está nos procedimentos de verificação baseados na metodologia científica.</a:t>
            </a:r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1"/>
                </a:solidFill>
              </a:rPr>
              <a:t>CONHECIMENTO CIENTÍFICO</a:t>
            </a:r>
          </a:p>
        </p:txBody>
      </p:sp>
    </p:spTree>
    <p:extLst>
      <p:ext uri="{BB962C8B-B14F-4D97-AF65-F5344CB8AC3E}">
        <p14:creationId xmlns:p14="http://schemas.microsoft.com/office/powerpoint/2010/main" val="4209388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1600201" y="928688"/>
            <a:ext cx="89265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</a:rPr>
              <a:t>Características do Conhecimento Científico :</a:t>
            </a:r>
          </a:p>
        </p:txBody>
      </p:sp>
      <p:sp>
        <p:nvSpPr>
          <p:cNvPr id="41987" name="Text Box 6"/>
          <p:cNvSpPr txBox="1">
            <a:spLocks noChangeArrowheads="1"/>
          </p:cNvSpPr>
          <p:nvPr/>
        </p:nvSpPr>
        <p:spPr bwMode="auto">
          <a:xfrm>
            <a:off x="2295526" y="1714500"/>
            <a:ext cx="75866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Real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Se refere a ocorrências ou fatos</a:t>
            </a:r>
            <a:endParaRPr lang="pt-BR" altLang="pt-BR" sz="20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1988" name="Text Box 7"/>
          <p:cNvSpPr txBox="1">
            <a:spLocks noChangeArrowheads="1"/>
          </p:cNvSpPr>
          <p:nvPr/>
        </p:nvSpPr>
        <p:spPr bwMode="auto">
          <a:xfrm>
            <a:off x="2238376" y="2416175"/>
            <a:ext cx="928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Contingente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Trabalha com ensaios e experiências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41989" name="Text Box 8"/>
          <p:cNvSpPr txBox="1">
            <a:spLocks noChangeArrowheads="1"/>
          </p:cNvSpPr>
          <p:nvPr/>
        </p:nvSpPr>
        <p:spPr bwMode="auto">
          <a:xfrm>
            <a:off x="2225675" y="3143250"/>
            <a:ext cx="9228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Sistemático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conhecimento logicamente ordenado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41990" name="Text Box 9"/>
          <p:cNvSpPr txBox="1">
            <a:spLocks noChangeArrowheads="1"/>
          </p:cNvSpPr>
          <p:nvPr/>
        </p:nvSpPr>
        <p:spPr bwMode="auto">
          <a:xfrm>
            <a:off x="2238376" y="3857625"/>
            <a:ext cx="5978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Verificável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pode ser testado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41991" name="Text Box 10"/>
          <p:cNvSpPr txBox="1">
            <a:spLocks noChangeArrowheads="1"/>
          </p:cNvSpPr>
          <p:nvPr/>
        </p:nvSpPr>
        <p:spPr bwMode="auto">
          <a:xfrm>
            <a:off x="2225675" y="4572000"/>
            <a:ext cx="7156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Falível 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está em permanente evolução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41992" name="Text Box 11"/>
          <p:cNvSpPr txBox="1">
            <a:spLocks noChangeArrowheads="1"/>
          </p:cNvSpPr>
          <p:nvPr/>
        </p:nvSpPr>
        <p:spPr bwMode="auto">
          <a:xfrm>
            <a:off x="1952626" y="5130800"/>
            <a:ext cx="8715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Aproximadamente exato 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provisoriamente aceito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50099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6"/>
          <p:cNvSpPr txBox="1">
            <a:spLocks noChangeArrowheads="1"/>
          </p:cNvSpPr>
          <p:nvPr/>
        </p:nvSpPr>
        <p:spPr bwMode="auto">
          <a:xfrm>
            <a:off x="2217738" y="2428876"/>
            <a:ext cx="80692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Todo corpo em queda livre cai com a aceleração da gravidade.</a:t>
            </a:r>
            <a:endParaRPr lang="pt-BR" altLang="pt-BR" sz="20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3011" name="Text Box 7"/>
          <p:cNvSpPr txBox="1">
            <a:spLocks noChangeArrowheads="1"/>
          </p:cNvSpPr>
          <p:nvPr/>
        </p:nvSpPr>
        <p:spPr bwMode="auto">
          <a:xfrm>
            <a:off x="2209800" y="3286125"/>
            <a:ext cx="80772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 ouvido humano consegue ouvir freqüências entre 20 e 20.000 Hz.</a:t>
            </a:r>
          </a:p>
        </p:txBody>
      </p:sp>
      <p:sp>
        <p:nvSpPr>
          <p:cNvPr id="43012" name="Text Box 8"/>
          <p:cNvSpPr txBox="1">
            <a:spLocks noChangeArrowheads="1"/>
          </p:cNvSpPr>
          <p:nvPr/>
        </p:nvSpPr>
        <p:spPr bwMode="auto">
          <a:xfrm>
            <a:off x="2209800" y="4143376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50888" indent="-75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A chuva é causada pela condensação das nuvens.</a:t>
            </a:r>
          </a:p>
        </p:txBody>
      </p:sp>
      <p:sp>
        <p:nvSpPr>
          <p:cNvPr id="43013" name="Text Box 9"/>
          <p:cNvSpPr txBox="1">
            <a:spLocks noChangeArrowheads="1"/>
          </p:cNvSpPr>
          <p:nvPr/>
        </p:nvSpPr>
        <p:spPr bwMode="auto">
          <a:xfrm>
            <a:off x="2209800" y="4786314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50888" indent="-75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 átomo é a menor partícula da matéria.</a:t>
            </a:r>
          </a:p>
        </p:txBody>
      </p:sp>
      <p:sp>
        <p:nvSpPr>
          <p:cNvPr id="43014" name="Text Box 10"/>
          <p:cNvSpPr txBox="1">
            <a:spLocks noChangeArrowheads="1"/>
          </p:cNvSpPr>
          <p:nvPr/>
        </p:nvSpPr>
        <p:spPr bwMode="auto">
          <a:xfrm>
            <a:off x="2209800" y="5334001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 Universo foi gerado por uma grande explosão. </a:t>
            </a:r>
          </a:p>
        </p:txBody>
      </p:sp>
      <p:sp>
        <p:nvSpPr>
          <p:cNvPr id="43015" name="Text Box 11"/>
          <p:cNvSpPr txBox="1">
            <a:spLocks noChangeArrowheads="1"/>
          </p:cNvSpPr>
          <p:nvPr/>
        </p:nvSpPr>
        <p:spPr bwMode="auto">
          <a:xfrm>
            <a:off x="1600200" y="857251"/>
            <a:ext cx="8904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600" b="1">
                <a:solidFill>
                  <a:prstClr val="black"/>
                </a:solidFill>
                <a:cs typeface="Arial" panose="020B0604020202020204" pitchFamily="34" charset="0"/>
              </a:rPr>
              <a:t>Exemplos do Conhecimento Científico :</a:t>
            </a:r>
            <a:endParaRPr lang="pt-BR" altLang="pt-BR" sz="48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3016" name="Text Box 12"/>
          <p:cNvSpPr txBox="1">
            <a:spLocks noChangeArrowheads="1"/>
          </p:cNvSpPr>
          <p:nvPr/>
        </p:nvSpPr>
        <p:spPr bwMode="auto">
          <a:xfrm>
            <a:off x="2209800" y="1785939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 Sol é uma estrela com 6 billhões de anos de vida. </a:t>
            </a:r>
          </a:p>
        </p:txBody>
      </p:sp>
    </p:spTree>
    <p:extLst>
      <p:ext uri="{BB962C8B-B14F-4D97-AF65-F5344CB8AC3E}">
        <p14:creationId xmlns:p14="http://schemas.microsoft.com/office/powerpoint/2010/main" val="33171795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3352800" y="381000"/>
            <a:ext cx="6400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2800">
                <a:solidFill>
                  <a:prstClr val="black"/>
                </a:solidFill>
                <a:latin typeface="Arial Black" panose="020B0A04020102020204" pitchFamily="34" charset="0"/>
              </a:rPr>
              <a:t>OS QUATRO TIPOS DE CONHECIMENTO</a:t>
            </a:r>
          </a:p>
        </p:txBody>
      </p:sp>
      <p:sp>
        <p:nvSpPr>
          <p:cNvPr id="1028" name="Line 12"/>
          <p:cNvSpPr>
            <a:spLocks noChangeShapeType="1"/>
          </p:cNvSpPr>
          <p:nvPr/>
        </p:nvSpPr>
        <p:spPr bwMode="auto">
          <a:xfrm>
            <a:off x="1905000" y="5410200"/>
            <a:ext cx="876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29" name="Line 13"/>
          <p:cNvSpPr>
            <a:spLocks noChangeShapeType="1"/>
          </p:cNvSpPr>
          <p:nvPr/>
        </p:nvSpPr>
        <p:spPr bwMode="auto">
          <a:xfrm>
            <a:off x="1981200" y="2971800"/>
            <a:ext cx="868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30" name="Line 14"/>
          <p:cNvSpPr>
            <a:spLocks noChangeShapeType="1"/>
          </p:cNvSpPr>
          <p:nvPr/>
        </p:nvSpPr>
        <p:spPr bwMode="auto">
          <a:xfrm>
            <a:off x="1905000" y="1828800"/>
            <a:ext cx="876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76400" y="1828800"/>
          <a:ext cx="89154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9097306" imgH="3770999" progId="Word.Document.8">
                  <p:embed/>
                </p:oleObj>
              </mc:Choice>
              <mc:Fallback>
                <p:oleObj name="Document" r:id="rId3" imgW="9097306" imgH="3770999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28800"/>
                        <a:ext cx="8915400" cy="373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1" name="Text Box 16"/>
          <p:cNvSpPr txBox="1">
            <a:spLocks noChangeArrowheads="1"/>
          </p:cNvSpPr>
          <p:nvPr/>
        </p:nvSpPr>
        <p:spPr bwMode="auto">
          <a:xfrm>
            <a:off x="2895600" y="5638800"/>
            <a:ext cx="7010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b="1">
                <a:solidFill>
                  <a:prstClr val="black"/>
                </a:solidFill>
              </a:rPr>
              <a:t>TRUJILLO (1974, p. 11)</a:t>
            </a:r>
          </a:p>
        </p:txBody>
      </p:sp>
    </p:spTree>
    <p:extLst>
      <p:ext uri="{BB962C8B-B14F-4D97-AF65-F5344CB8AC3E}">
        <p14:creationId xmlns:p14="http://schemas.microsoft.com/office/powerpoint/2010/main" val="645889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52688" y="1500188"/>
            <a:ext cx="7643812" cy="1066800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pt-BR" altLang="pt-BR" smtClean="0">
                <a:solidFill>
                  <a:srgbClr val="0033CC"/>
                </a:solidFill>
                <a:cs typeface="Arial" panose="020B0604020202020204" pitchFamily="34" charset="0"/>
              </a:rPr>
              <a:t>Ciência</a:t>
            </a:r>
            <a:r>
              <a:rPr lang="pt-BR" altLang="pt-BR" smtClean="0">
                <a:cs typeface="Arial" panose="020B0604020202020204" pitchFamily="34" charset="0"/>
              </a:rPr>
              <a:t>  </a:t>
            </a:r>
            <a:r>
              <a:rPr lang="pt-BR" altLang="pt-BR" b="1" smtClean="0">
                <a:cs typeface="Arial" panose="020B0604020202020204" pitchFamily="34" charset="0"/>
              </a:rPr>
              <a:t>é o conjunto organizado dos conhecimentos disponíveis pela humanidade.</a:t>
            </a:r>
            <a:endParaRPr lang="pt-BR" altLang="pt-BR" smtClean="0">
              <a:cs typeface="Arial" panose="020B0604020202020204" pitchFamily="34" charset="0"/>
            </a:endParaRPr>
          </a:p>
        </p:txBody>
      </p:sp>
      <p:sp>
        <p:nvSpPr>
          <p:cNvPr id="44035" name="Rectangle 6"/>
          <p:cNvSpPr>
            <a:spLocks noChangeArrowheads="1"/>
          </p:cNvSpPr>
          <p:nvPr/>
        </p:nvSpPr>
        <p:spPr bwMode="auto">
          <a:xfrm>
            <a:off x="2024063" y="3219450"/>
            <a:ext cx="8534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</a:rPr>
              <a:t>A </a:t>
            </a:r>
            <a:r>
              <a:rPr lang="pt-BR" altLang="pt-BR" sz="3200">
                <a:solidFill>
                  <a:srgbClr val="0033CC"/>
                </a:solidFill>
                <a:cs typeface="Arial" panose="020B0604020202020204" pitchFamily="34" charset="0"/>
              </a:rPr>
              <a:t>Ciência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</a:rPr>
              <a:t> é o maior patrimônio da humanidade, obtido ao longo da evolução, numa trabalhosa conquista através do constante aperfeiçoamento do pensamento.</a:t>
            </a:r>
            <a:endParaRPr lang="pt-BR" altLang="pt-BR" sz="32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4036" name="Text Box 10"/>
          <p:cNvSpPr txBox="1">
            <a:spLocks noChangeArrowheads="1"/>
          </p:cNvSpPr>
          <p:nvPr/>
        </p:nvSpPr>
        <p:spPr bwMode="auto">
          <a:xfrm>
            <a:off x="4572001" y="285751"/>
            <a:ext cx="29575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4800">
                <a:solidFill>
                  <a:prstClr val="black"/>
                </a:solidFill>
                <a:cs typeface="Arial" panose="020B0604020202020204" pitchFamily="34" charset="0"/>
              </a:rPr>
              <a:t>A  Ciência</a:t>
            </a:r>
            <a:endParaRPr lang="pt-BR" altLang="pt-BR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446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895600" y="457200"/>
            <a:ext cx="73152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“A ciência é um conjunto de conhecimentos racionais, certos ou prováveis, obtidos metodicamente sistematizados e verificáveis, que fazem referência a objetos de uma mesma natureza”. (ANDER-EGG, 1978, p. 15)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819400" y="3224213"/>
            <a:ext cx="75438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2600" b="1">
                <a:solidFill>
                  <a:prstClr val="black"/>
                </a:solidFill>
              </a:rPr>
              <a:t>O conceito de TRUJILLO:</a:t>
            </a:r>
            <a:endParaRPr lang="pt-BR" altLang="pt-BR" sz="2600">
              <a:solidFill>
                <a:prstClr val="black"/>
              </a:solidFill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“A ciência é todo conjunto de atividades racionais, dirigidas ao sistemático conhecimento com objeto limitado, capaz de ser submetido à verificação” (1974, p. 8)</a:t>
            </a:r>
          </a:p>
        </p:txBody>
      </p:sp>
    </p:spTree>
    <p:extLst>
      <p:ext uri="{BB962C8B-B14F-4D97-AF65-F5344CB8AC3E}">
        <p14:creationId xmlns:p14="http://schemas.microsoft.com/office/powerpoint/2010/main" val="348887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Line 4"/>
          <p:cNvSpPr>
            <a:spLocks noChangeShapeType="1"/>
          </p:cNvSpPr>
          <p:nvPr/>
        </p:nvSpPr>
        <p:spPr bwMode="auto">
          <a:xfrm flipV="1">
            <a:off x="3657600" y="2667000"/>
            <a:ext cx="762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3657600" y="3657600"/>
            <a:ext cx="7620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 flipV="1">
            <a:off x="5562600" y="2438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5562600" y="26670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 flipV="1">
            <a:off x="6400800" y="36576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V="1">
            <a:off x="6400800" y="3962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6400800" y="4114800"/>
            <a:ext cx="533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V="1">
            <a:off x="6324600" y="51816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V="1">
            <a:off x="6324600" y="54864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V="1">
            <a:off x="6324600" y="57150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6324600" y="5943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6324600" y="59436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6324600" y="59436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095501" y="366713"/>
            <a:ext cx="8215313" cy="5562600"/>
          </a:xfrm>
        </p:spPr>
        <p:txBody>
          <a:bodyPr/>
          <a:lstStyle/>
          <a:p>
            <a:pPr algn="just" eaLnBrk="1" hangingPunct="1"/>
            <a:r>
              <a:rPr lang="pt-BR" altLang="pt-BR" sz="1400" b="1">
                <a:solidFill>
                  <a:schemeClr val="accent2"/>
                </a:solidFill>
                <a:latin typeface="Arial Black" panose="020B0A04020102020204" pitchFamily="34" charset="0"/>
              </a:rPr>
              <a:t>Classificação adotada por LAKATOS (1995)</a:t>
            </a:r>
            <a:endParaRPr lang="pt-BR" altLang="pt-BR" sz="1400" b="1">
              <a:latin typeface="Arial Black" panose="020B0A04020102020204" pitchFamily="34" charset="0"/>
            </a:endParaRP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Baseando-se em Bunge, apresentamos a seguinte classificação das ciências:</a:t>
            </a: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                                                         Lógica</a:t>
            </a:r>
          </a:p>
          <a:p>
            <a:pPr algn="just" eaLnBrk="1" hangingPunct="1"/>
            <a:r>
              <a:rPr lang="pt-BR" altLang="pt-BR" sz="1400">
                <a:solidFill>
                  <a:schemeClr val="accent2"/>
                </a:solidFill>
                <a:latin typeface="Arial Black" panose="020B0A04020102020204" pitchFamily="34" charset="0"/>
              </a:rPr>
              <a:t>                                 FORMAIS</a:t>
            </a:r>
            <a:r>
              <a:rPr lang="pt-BR" altLang="pt-BR" sz="1400">
                <a:latin typeface="Arial Black" panose="020B0A04020102020204" pitchFamily="34" charset="0"/>
              </a:rPr>
              <a:t>          Matemática</a:t>
            </a: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r>
              <a:rPr lang="pt-BR" altLang="pt-BR" sz="1400">
                <a:solidFill>
                  <a:schemeClr val="accent2"/>
                </a:solidFill>
                <a:latin typeface="Arial Black" panose="020B0A04020102020204" pitchFamily="34" charset="0"/>
              </a:rPr>
              <a:t>CIÊNCIA </a:t>
            </a:r>
            <a:r>
              <a:rPr lang="pt-BR" altLang="pt-BR" sz="1400">
                <a:latin typeface="Arial Black" panose="020B0A04020102020204" pitchFamily="34" charset="0"/>
              </a:rPr>
              <a:t>                                                             Física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                                                                            Química</a:t>
            </a:r>
          </a:p>
          <a:p>
            <a:pPr algn="just" eaLnBrk="1" hangingPunct="1"/>
            <a:r>
              <a:rPr lang="pt-BR" altLang="pt-BR" sz="1400">
                <a:solidFill>
                  <a:schemeClr val="accent2"/>
                </a:solidFill>
                <a:latin typeface="Arial Black" panose="020B0A04020102020204" pitchFamily="34" charset="0"/>
              </a:rPr>
              <a:t>                                             NATURAIS</a:t>
            </a:r>
            <a:r>
              <a:rPr lang="pt-BR" altLang="pt-BR" sz="1400">
                <a:latin typeface="Arial Black" panose="020B0A04020102020204" pitchFamily="34" charset="0"/>
              </a:rPr>
              <a:t>              Biologia</a:t>
            </a: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								                                                                                            </a:t>
            </a:r>
          </a:p>
          <a:p>
            <a:pPr algn="just" eaLnBrk="1" hangingPunct="1"/>
            <a:r>
              <a:rPr lang="pt-BR" altLang="pt-BR" sz="1400">
                <a:solidFill>
                  <a:schemeClr val="accent2"/>
                </a:solidFill>
                <a:latin typeface="Arial Black" panose="020B0A04020102020204" pitchFamily="34" charset="0"/>
              </a:rPr>
              <a:t>	                       FACTUAL</a:t>
            </a:r>
            <a:r>
              <a:rPr lang="pt-BR" altLang="pt-BR" sz="1400">
                <a:latin typeface="Arial Black" panose="020B0A04020102020204" pitchFamily="34" charset="0"/>
              </a:rPr>
              <a:t>		 Direito    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				                Economia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			          </a:t>
            </a:r>
            <a:r>
              <a:rPr lang="pt-BR" altLang="pt-BR" sz="1400">
                <a:solidFill>
                  <a:schemeClr val="accent2"/>
                </a:solidFill>
                <a:latin typeface="Arial Black" panose="020B0A04020102020204" pitchFamily="34" charset="0"/>
              </a:rPr>
              <a:t>SOCIAL</a:t>
            </a:r>
            <a:r>
              <a:rPr lang="pt-BR" altLang="pt-BR" sz="1400">
                <a:latin typeface="Arial Black" panose="020B0A04020102020204" pitchFamily="34" charset="0"/>
              </a:rPr>
              <a:t>          Política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				                 Psicologia Social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				                 Sociologia </a:t>
            </a:r>
          </a:p>
          <a:p>
            <a:pPr algn="just" eaLnBrk="1" hangingPunct="1"/>
            <a:r>
              <a:rPr lang="pt-BR" altLang="pt-BR" sz="1400">
                <a:latin typeface="Arial Black" panose="020B0A04020102020204" pitchFamily="34" charset="0"/>
              </a:rPr>
              <a:t>                                                                      ADMINISTRAÇÃO         </a:t>
            </a: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algn="just" eaLnBrk="1" hangingPunct="1"/>
            <a:endParaRPr lang="pt-BR" altLang="pt-BR" sz="1400">
              <a:latin typeface="Arial Black" panose="020B0A04020102020204" pitchFamily="34" charset="0"/>
            </a:endParaRPr>
          </a:p>
          <a:p>
            <a:pPr eaLnBrk="1" hangingPunct="1"/>
            <a:endParaRPr lang="pt-BR" altLang="pt-BR" sz="140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788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7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7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1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7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6" grpId="0" animBg="1"/>
      <p:bldP spid="39947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1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124200" y="228601"/>
            <a:ext cx="685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CIÊNCIAS FORMAS E FACTUAIS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553200" y="1447801"/>
            <a:ext cx="3810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</a:rPr>
              <a:t>CIÊNCIAS FORMAIS</a:t>
            </a:r>
            <a:r>
              <a:rPr lang="pt-BR" altLang="pt-BR" sz="3200">
                <a:solidFill>
                  <a:prstClr val="black"/>
                </a:solidFill>
              </a:rPr>
              <a:t>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3200">
                <a:solidFill>
                  <a:prstClr val="black"/>
                </a:solidFill>
              </a:rPr>
              <a:t> estudos de idéias (lógica, matemática)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338388" y="3962401"/>
            <a:ext cx="490061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</a:rPr>
              <a:t>CIÊNCIAS FACTUAIS</a:t>
            </a:r>
            <a:r>
              <a:rPr lang="pt-BR" altLang="pt-BR" sz="3200">
                <a:solidFill>
                  <a:prstClr val="black"/>
                </a:solidFill>
              </a:rPr>
              <a:t>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pt-BR" altLang="pt-BR" sz="3200">
                <a:solidFill>
                  <a:prstClr val="black"/>
                </a:solidFill>
              </a:rPr>
              <a:t>estudo de fatos (física, sociologia, ADMINISTRAÇÃO, etc.)</a:t>
            </a: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124200" y="1524000"/>
            <a:ext cx="3048000" cy="1066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BR">
              <a:solidFill>
                <a:prstClr val="black"/>
              </a:solidFill>
            </a:endParaRP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 rot="10800000">
            <a:off x="6934200" y="4495800"/>
            <a:ext cx="2971800" cy="12192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12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autoUpdateAnimBg="0"/>
      <p:bldP spid="19462" grpId="0" animBg="1" autoUpdateAnimBg="0"/>
      <p:bldP spid="19464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095500" y="285750"/>
            <a:ext cx="8001000" cy="59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b="1" dirty="0">
                <a:solidFill>
                  <a:srgbClr val="0033CC"/>
                </a:solidFill>
                <a:latin typeface="Arial Black" pitchFamily="34" charset="0"/>
              </a:rPr>
              <a:t>CARACTERÍSTICAS DAS CIÊNCIAS FACTUAIS: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b="1" dirty="0">
              <a:solidFill>
                <a:srgbClr val="DA1F28"/>
              </a:solidFill>
              <a:latin typeface="Arial Black" pitchFamily="34" charset="0"/>
            </a:endParaRP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Mário Bunge em sua obra </a:t>
            </a:r>
            <a:r>
              <a:rPr lang="pt-BR" sz="1400" i="1" dirty="0">
                <a:solidFill>
                  <a:prstClr val="black"/>
                </a:solidFill>
                <a:latin typeface="Arial Black" pitchFamily="34" charset="0"/>
              </a:rPr>
              <a:t>La Ciência, </a:t>
            </a:r>
            <a:r>
              <a:rPr lang="pt-BR" sz="1400" i="1" dirty="0" err="1">
                <a:solidFill>
                  <a:prstClr val="black"/>
                </a:solidFill>
                <a:latin typeface="Arial Black" pitchFamily="34" charset="0"/>
              </a:rPr>
              <a:t>su</a:t>
            </a:r>
            <a:r>
              <a:rPr lang="pt-BR" sz="1400" i="1" dirty="0">
                <a:solidFill>
                  <a:prstClr val="black"/>
                </a:solidFill>
                <a:latin typeface="Arial Black" pitchFamily="34" charset="0"/>
              </a:rPr>
              <a:t> Método y </a:t>
            </a:r>
            <a:r>
              <a:rPr lang="pt-BR" sz="1400" i="1" dirty="0" err="1">
                <a:solidFill>
                  <a:prstClr val="black"/>
                </a:solidFill>
                <a:latin typeface="Arial Black" pitchFamily="34" charset="0"/>
              </a:rPr>
              <a:t>su</a:t>
            </a:r>
            <a:r>
              <a:rPr lang="pt-BR" sz="1400" i="1" dirty="0">
                <a:solidFill>
                  <a:prstClr val="black"/>
                </a:solidFill>
                <a:latin typeface="Arial Black" pitchFamily="34" charset="0"/>
              </a:rPr>
              <a:t> Filosofia</a:t>
            </a: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(1974a, p.15-39) dá as seguintes características para as ciências factuais: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dirty="0">
              <a:solidFill>
                <a:prstClr val="black"/>
              </a:solidFill>
              <a:latin typeface="Arial Black" pitchFamily="34" charset="0"/>
            </a:endParaRP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racional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objetivo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factual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transcendente aos fatos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analítico 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claro e preciso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comunicável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</a:t>
            </a:r>
            <a:r>
              <a:rPr lang="pt-BR" sz="1400" dirty="0">
                <a:solidFill>
                  <a:srgbClr val="0033CC"/>
                </a:solidFill>
                <a:latin typeface="Arial Black" pitchFamily="34" charset="0"/>
              </a:rPr>
              <a:t>O conhecimento</a:t>
            </a: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                       verificável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srgbClr val="DA1F28"/>
                </a:solidFill>
                <a:latin typeface="Arial Black" pitchFamily="34" charset="0"/>
              </a:rPr>
              <a:t>	  </a:t>
            </a:r>
            <a:r>
              <a:rPr lang="pt-BR" sz="1400" dirty="0">
                <a:solidFill>
                  <a:srgbClr val="0033CC"/>
                </a:solidFill>
                <a:latin typeface="Arial Black" pitchFamily="34" charset="0"/>
              </a:rPr>
              <a:t>científico é  :</a:t>
            </a: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                             dependente de investigação metódica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sistemático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acumulativo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falível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geral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explicativo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preditivo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aberto</a:t>
            </a:r>
          </a:p>
          <a:p>
            <a:pPr marL="365125" indent="-255588" algn="just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1400" dirty="0">
                <a:solidFill>
                  <a:prstClr val="black"/>
                </a:solidFill>
                <a:latin typeface="Arial Black" pitchFamily="34" charset="0"/>
              </a:rPr>
              <a:t>				       útil</a:t>
            </a:r>
          </a:p>
          <a:p>
            <a:pPr marL="365125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b="1" dirty="0">
              <a:solidFill>
                <a:prstClr val="black"/>
              </a:solidFill>
            </a:endParaRPr>
          </a:p>
          <a:p>
            <a:pPr marL="365125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b="1" dirty="0">
              <a:solidFill>
                <a:prstClr val="black"/>
              </a:solidFill>
            </a:endParaRPr>
          </a:p>
          <a:p>
            <a:pPr marL="365125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b="1" dirty="0">
              <a:solidFill>
                <a:prstClr val="black"/>
              </a:solidFill>
            </a:endParaRPr>
          </a:p>
          <a:p>
            <a:pPr marL="365125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b="1" dirty="0">
              <a:solidFill>
                <a:prstClr val="black"/>
              </a:solidFill>
            </a:endParaRPr>
          </a:p>
          <a:p>
            <a:pPr marL="365125" indent="-255588" fontAlgn="base">
              <a:spcBef>
                <a:spcPts val="400"/>
              </a:spcBef>
              <a:spcAft>
                <a:spcPct val="0"/>
              </a:spcAft>
              <a:buClr>
                <a:srgbClr val="2DA2BF"/>
              </a:buClr>
              <a:buSzPct val="68000"/>
              <a:buFont typeface="Wingdings 3" pitchFamily="18" charset="2"/>
              <a:buChar char=""/>
              <a:defRPr/>
            </a:pPr>
            <a:endParaRPr lang="pt-B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09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BR" altLang="pt-BR" sz="3600">
                <a:latin typeface="Arial" panose="020B0604020202020204" pitchFamily="34" charset="0"/>
                <a:cs typeface="Arial" panose="020B0604020202020204" pitchFamily="34" charset="0"/>
              </a:rPr>
              <a:t>POPULAR</a:t>
            </a:r>
          </a:p>
          <a:p>
            <a:pPr eaLnBrk="1" hangingPunct="1">
              <a:buFontTx/>
              <a:buNone/>
            </a:pPr>
            <a:r>
              <a:rPr lang="pt-BR" altLang="pt-BR" sz="3600">
                <a:latin typeface="Arial" panose="020B0604020202020204" pitchFamily="34" charset="0"/>
                <a:cs typeface="Arial" panose="020B0604020202020204" pitchFamily="34" charset="0"/>
              </a:rPr>
              <a:t>RELIGIOSO</a:t>
            </a:r>
          </a:p>
          <a:p>
            <a:pPr eaLnBrk="1" hangingPunct="1">
              <a:buFontTx/>
              <a:buNone/>
            </a:pPr>
            <a:r>
              <a:rPr lang="pt-BR" altLang="pt-BR" sz="3600">
                <a:latin typeface="Arial" panose="020B0604020202020204" pitchFamily="34" charset="0"/>
                <a:cs typeface="Arial" panose="020B0604020202020204" pitchFamily="34" charset="0"/>
              </a:rPr>
              <a:t>FILOSÓFICO </a:t>
            </a:r>
          </a:p>
          <a:p>
            <a:pPr eaLnBrk="1" hangingPunct="1">
              <a:buFontTx/>
              <a:buNone/>
            </a:pPr>
            <a:r>
              <a:rPr lang="pt-BR" altLang="pt-BR" sz="3600">
                <a:latin typeface="Arial" panose="020B0604020202020204" pitchFamily="34" charset="0"/>
                <a:cs typeface="Arial" panose="020B0604020202020204" pitchFamily="34" charset="0"/>
              </a:rPr>
              <a:t>CIENTÍFICO.</a:t>
            </a:r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TIPOS DE CONHECIMENTO</a:t>
            </a:r>
          </a:p>
        </p:txBody>
      </p:sp>
    </p:spTree>
    <p:extLst>
      <p:ext uri="{BB962C8B-B14F-4D97-AF65-F5344CB8AC3E}">
        <p14:creationId xmlns:p14="http://schemas.microsoft.com/office/powerpoint/2010/main" val="3854887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Para Gil (1999), a investigação científica depende de um “conjunto de procedimentos intelectuais e técnicos” para que seus objetivos sejam atingidos: os métodos científicos. </a:t>
            </a:r>
          </a:p>
          <a:p>
            <a:pPr algn="just"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Método científico é o conjunto de processos ou operações mentais que se devem empregar na investigação.</a:t>
            </a:r>
          </a:p>
          <a:p>
            <a:pPr algn="just"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É a linha de raciocínio adotada no processo de pesquisa. Os métodos que fornecem as bases lógicas à investigação são: dedutivo, indutivo, hipotético-dedutivo, dialético e fenomenológico (Gil, 1999; Lakatos &amp; Marconi,1993).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chemeClr val="tx1"/>
                </a:solidFill>
              </a:rPr>
              <a:t>MÉTODOS CIENTIFICOS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154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mtClean="0"/>
              <a:t>MÉTODO INDUTIVO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MÉTODO DEDUTIVO</a:t>
            </a:r>
          </a:p>
          <a:p>
            <a:pPr eaLnBrk="1" hangingPunct="1"/>
            <a:endParaRPr lang="pt-BR" altLang="pt-BR" smtClean="0"/>
          </a:p>
          <a:p>
            <a:pPr eaLnBrk="1" hangingPunct="1"/>
            <a:r>
              <a:rPr lang="pt-BR" altLang="pt-BR" smtClean="0"/>
              <a:t>MÉTODO DIALÉTICO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1"/>
                </a:solidFill>
              </a:rPr>
              <a:t>MÉTODOS CIENTÍFICOS</a:t>
            </a:r>
          </a:p>
        </p:txBody>
      </p:sp>
    </p:spTree>
    <p:extLst>
      <p:ext uri="{BB962C8B-B14F-4D97-AF65-F5344CB8AC3E}">
        <p14:creationId xmlns:p14="http://schemas.microsoft.com/office/powerpoint/2010/main" val="931660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1624013" y="1174750"/>
            <a:ext cx="8686800" cy="46116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endParaRPr lang="pt-BR" altLang="pt-BR" sz="2000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PARTE DAS PREMISSAS DOS FATOS OBSERVADOS PARA CHEGAR A UMA CONCLUSÃO QUE CONTÉM INFORMAÇÕES SOBRE FATOS NÃO OBSERVADOS:</a:t>
            </a: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COBRE E PRATA CONDUZEM ENERGIA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COBRE E PRATA SÃO METAIS</a:t>
            </a: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LOGO, TODOS OS METAIS PRODUZEM ENERGIA</a:t>
            </a: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No raciocínio indutivo a generalização deriva de observações de casos de realidade concreta. As constatações particulares levam a elaboração de generalidades (Gil, 1999; Lakatos &amp; Marconi, 1993).</a:t>
            </a: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000">
                <a:latin typeface="Arial" panose="020B0604020202020204" pitchFamily="34" charset="0"/>
                <a:cs typeface="Arial" panose="020B0604020202020204" pitchFamily="34" charset="0"/>
              </a:rPr>
              <a:t>Indução é um processo mental por intermédio do qual, partindo de dados particulares, suficientemente constatados, interfere-se um verdade geral ou universal, não contida nas partes examinadas.</a:t>
            </a: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pt-BR" altLang="pt-B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71689" y="442914"/>
            <a:ext cx="7958137" cy="6826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/>
              <a:t>MÉTODO INDUTIVO</a:t>
            </a:r>
          </a:p>
        </p:txBody>
      </p:sp>
    </p:spTree>
    <p:extLst>
      <p:ext uri="{BB962C8B-B14F-4D97-AF65-F5344CB8AC3E}">
        <p14:creationId xmlns:p14="http://schemas.microsoft.com/office/powerpoint/2010/main" val="99467015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051"/>
          <p:cNvSpPr txBox="1">
            <a:spLocks noChangeArrowheads="1"/>
          </p:cNvSpPr>
          <p:nvPr/>
        </p:nvSpPr>
        <p:spPr bwMode="auto">
          <a:xfrm>
            <a:off x="3792538" y="739775"/>
            <a:ext cx="403225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pt-BR" sz="2400" b="1" dirty="0">
                <a:solidFill>
                  <a:srgbClr val="EB641B">
                    <a:lumMod val="75000"/>
                  </a:srgbClr>
                </a:solidFill>
                <a:latin typeface="Arial" charset="0"/>
              </a:rPr>
              <a:t>O MÉTODO INDUTIVO</a:t>
            </a:r>
          </a:p>
        </p:txBody>
      </p:sp>
      <p:sp>
        <p:nvSpPr>
          <p:cNvPr id="52227" name="Text Box 2052"/>
          <p:cNvSpPr txBox="1">
            <a:spLocks noChangeArrowheads="1"/>
          </p:cNvSpPr>
          <p:nvPr/>
        </p:nvSpPr>
        <p:spPr bwMode="auto">
          <a:xfrm>
            <a:off x="3432175" y="1160464"/>
            <a:ext cx="571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FF"/>
                </a:solidFill>
              </a:rPr>
              <a:t>Parte do particular e chega na generalização</a:t>
            </a:r>
          </a:p>
        </p:txBody>
      </p:sp>
      <p:sp>
        <p:nvSpPr>
          <p:cNvPr id="52228" name="Rectangle 2053"/>
          <p:cNvSpPr>
            <a:spLocks noChangeArrowheads="1"/>
          </p:cNvSpPr>
          <p:nvPr/>
        </p:nvSpPr>
        <p:spPr bwMode="auto">
          <a:xfrm>
            <a:off x="2362200" y="1905000"/>
            <a:ext cx="2057400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Observa-se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casos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particulares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da realidade</a:t>
            </a:r>
          </a:p>
        </p:txBody>
      </p:sp>
      <p:sp>
        <p:nvSpPr>
          <p:cNvPr id="52229" name="Rectangle 2054"/>
          <p:cNvSpPr>
            <a:spLocks noChangeArrowheads="1"/>
          </p:cNvSpPr>
          <p:nvPr/>
        </p:nvSpPr>
        <p:spPr bwMode="auto">
          <a:xfrm>
            <a:off x="7924800" y="1905000"/>
            <a:ext cx="1752600" cy="1371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Conclusão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Geral</a:t>
            </a:r>
          </a:p>
        </p:txBody>
      </p:sp>
      <p:sp>
        <p:nvSpPr>
          <p:cNvPr id="52230" name="AutoShape 2055"/>
          <p:cNvSpPr>
            <a:spLocks noChangeArrowheads="1"/>
          </p:cNvSpPr>
          <p:nvPr/>
        </p:nvSpPr>
        <p:spPr bwMode="auto">
          <a:xfrm>
            <a:off x="4953000" y="2286000"/>
            <a:ext cx="2286000" cy="457200"/>
          </a:xfrm>
          <a:prstGeom prst="chevron">
            <a:avLst>
              <a:gd name="adj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2231" name="Text Box 2056"/>
          <p:cNvSpPr txBox="1">
            <a:spLocks noChangeArrowheads="1"/>
          </p:cNvSpPr>
          <p:nvPr/>
        </p:nvSpPr>
        <p:spPr bwMode="auto">
          <a:xfrm>
            <a:off x="2566988" y="3500439"/>
            <a:ext cx="7162800" cy="268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José é mortal.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João é mortal.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Pedro é mortal.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Tomás é mortal.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Ora, José, João, Pedro...e Tomás são homens.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CC"/>
                </a:solidFill>
              </a:rPr>
              <a:t>Logo, (todos) os homens são mortais.</a:t>
            </a:r>
          </a:p>
        </p:txBody>
      </p:sp>
    </p:spTree>
    <p:extLst>
      <p:ext uri="{BB962C8B-B14F-4D97-AF65-F5344CB8AC3E}">
        <p14:creationId xmlns:p14="http://schemas.microsoft.com/office/powerpoint/2010/main" val="301191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88913"/>
            <a:ext cx="8229600" cy="6477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MÉTODO DEDUTIVO</a:t>
            </a:r>
            <a:endParaRPr lang="pt-B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81188" y="857250"/>
            <a:ext cx="8786812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pt-BR" sz="2400">
                <a:solidFill>
                  <a:prstClr val="black"/>
                </a:solidFill>
              </a:rPr>
              <a:t>O raciocínio dedutivo tem o objetivo de explicar o conteúdo das premissas. Por intermédio de uma cadeia de raciocínio em ordem descendente, de análise do geral para o particular, chega a uma conclusão.</a:t>
            </a:r>
          </a:p>
          <a:p>
            <a:pPr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pt-BR" altLang="pt-BR" sz="2400">
              <a:solidFill>
                <a:prstClr val="black"/>
              </a:solidFill>
            </a:endParaRPr>
          </a:p>
          <a:p>
            <a:pPr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pt-BR" sz="2400">
                <a:solidFill>
                  <a:prstClr val="black"/>
                </a:solidFill>
              </a:rPr>
              <a:t>Método proposto pelos racionalistas </a:t>
            </a:r>
            <a:r>
              <a:rPr lang="pt-BR" altLang="pt-BR" sz="2400">
                <a:solidFill>
                  <a:srgbClr val="DA1F28"/>
                </a:solidFill>
              </a:rPr>
              <a:t>Descartes, Spinoza e Leibniz</a:t>
            </a:r>
            <a:r>
              <a:rPr lang="pt-BR" altLang="pt-BR" sz="2400">
                <a:solidFill>
                  <a:prstClr val="black"/>
                </a:solidFill>
              </a:rPr>
              <a:t> que pressupõe que só a razão é capaz de levar ao conhecimento verdadeiro.</a:t>
            </a:r>
          </a:p>
          <a:p>
            <a:pPr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pt-BR" altLang="pt-BR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6254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648075" y="884238"/>
            <a:ext cx="489585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pt-BR" sz="2400" b="1" dirty="0">
                <a:solidFill>
                  <a:srgbClr val="EB641B">
                    <a:lumMod val="75000"/>
                  </a:srgbClr>
                </a:solidFill>
                <a:latin typeface="Arial" charset="0"/>
              </a:rPr>
              <a:t>O MÉTODO DEDUTIVO</a:t>
            </a:r>
          </a:p>
        </p:txBody>
      </p:sp>
      <p:sp>
        <p:nvSpPr>
          <p:cNvPr id="54275" name="Text Box 12"/>
          <p:cNvSpPr txBox="1">
            <a:spLocks noChangeArrowheads="1"/>
          </p:cNvSpPr>
          <p:nvPr/>
        </p:nvSpPr>
        <p:spPr bwMode="auto">
          <a:xfrm>
            <a:off x="3503613" y="1376364"/>
            <a:ext cx="571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srgbClr val="0000FF"/>
                </a:solidFill>
              </a:rPr>
              <a:t>Parte do geral e a seguir desce ao particular.</a:t>
            </a:r>
          </a:p>
        </p:txBody>
      </p:sp>
      <p:sp>
        <p:nvSpPr>
          <p:cNvPr id="54276" name="Rectangle 13"/>
          <p:cNvSpPr>
            <a:spLocks noChangeArrowheads="1"/>
          </p:cNvSpPr>
          <p:nvPr/>
        </p:nvSpPr>
        <p:spPr bwMode="auto">
          <a:xfrm>
            <a:off x="2362200" y="2438400"/>
            <a:ext cx="2057400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Parte de princípios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reconhecidos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como verdadeiros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e indiscutíveis</a:t>
            </a:r>
          </a:p>
        </p:txBody>
      </p:sp>
      <p:sp>
        <p:nvSpPr>
          <p:cNvPr id="54277" name="Rectangle 14"/>
          <p:cNvSpPr>
            <a:spLocks noChangeArrowheads="1"/>
          </p:cNvSpPr>
          <p:nvPr/>
        </p:nvSpPr>
        <p:spPr bwMode="auto">
          <a:xfrm>
            <a:off x="7924800" y="2438400"/>
            <a:ext cx="1752600" cy="137160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Conclusões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puramente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formais usando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white"/>
                </a:solidFill>
              </a:rPr>
              <a:t> apenas a lógica</a:t>
            </a:r>
          </a:p>
        </p:txBody>
      </p:sp>
      <p:sp>
        <p:nvSpPr>
          <p:cNvPr id="54278" name="AutoShape 16"/>
          <p:cNvSpPr>
            <a:spLocks noChangeArrowheads="1"/>
          </p:cNvSpPr>
          <p:nvPr/>
        </p:nvSpPr>
        <p:spPr bwMode="auto">
          <a:xfrm>
            <a:off x="4953000" y="2819400"/>
            <a:ext cx="2286000" cy="457200"/>
          </a:xfrm>
          <a:prstGeom prst="chevron">
            <a:avLst>
              <a:gd name="adj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4279" name="Text Box 17"/>
          <p:cNvSpPr txBox="1">
            <a:spLocks noChangeArrowheads="1"/>
          </p:cNvSpPr>
          <p:nvPr/>
        </p:nvSpPr>
        <p:spPr bwMode="auto">
          <a:xfrm>
            <a:off x="2743200" y="4343400"/>
            <a:ext cx="7162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Todo homem é mortal. (premissa maior)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Pedro é homem. (premissa menor)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Logo, Pedro é mortal. (conclusão)</a:t>
            </a:r>
          </a:p>
        </p:txBody>
      </p:sp>
    </p:spTree>
    <p:extLst>
      <p:ext uri="{BB962C8B-B14F-4D97-AF65-F5344CB8AC3E}">
        <p14:creationId xmlns:p14="http://schemas.microsoft.com/office/powerpoint/2010/main" val="31985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648076" y="811213"/>
            <a:ext cx="4392613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kumimoji="1" lang="pt-BR" sz="2400" b="1" dirty="0">
                <a:solidFill>
                  <a:srgbClr val="EB641B">
                    <a:lumMod val="75000"/>
                  </a:srgbClr>
                </a:solidFill>
                <a:latin typeface="Arial" charset="0"/>
              </a:rPr>
              <a:t>O MÉTODO DEDUTIVO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000375" y="1333500"/>
            <a:ext cx="5715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b="1">
                <a:solidFill>
                  <a:srgbClr val="0000CC"/>
                </a:solidFill>
                <a:latin typeface="Verdana" panose="020B0604030504040204" pitchFamily="34" charset="0"/>
              </a:rPr>
              <a:t>O silogismo e sua estrutura</a:t>
            </a:r>
            <a:endParaRPr kumimoji="1" lang="pt-BR" altLang="pt-BR" sz="2000">
              <a:solidFill>
                <a:srgbClr val="0000CC"/>
              </a:solidFill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362200" y="2438400"/>
            <a:ext cx="2057400" cy="1371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white"/>
                </a:solidFill>
              </a:rPr>
              <a:t>Todo homem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white"/>
                </a:solidFill>
              </a:rPr>
              <a:t>é mortal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white"/>
                </a:solidFill>
              </a:rPr>
              <a:t> </a:t>
            </a:r>
            <a:r>
              <a:rPr kumimoji="1" lang="pt-BR" altLang="pt-BR">
                <a:solidFill>
                  <a:prstClr val="white"/>
                </a:solidFill>
              </a:rPr>
              <a:t>(premissa maior)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7751764" y="2438400"/>
            <a:ext cx="2160587" cy="1371600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black"/>
                </a:solidFill>
              </a:rPr>
              <a:t>Sócrates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black"/>
                </a:solidFill>
              </a:rPr>
              <a:t>é homem</a:t>
            </a:r>
            <a:r>
              <a:rPr kumimoji="1" lang="pt-BR" altLang="pt-BR">
                <a:solidFill>
                  <a:prstClr val="black"/>
                </a:solidFill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black"/>
                </a:solidFill>
              </a:rPr>
              <a:t>(premissa menor)</a:t>
            </a:r>
          </a:p>
        </p:txBody>
      </p:sp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4953000" y="2819400"/>
            <a:ext cx="2286000" cy="457200"/>
          </a:xfrm>
          <a:prstGeom prst="chevron">
            <a:avLst>
              <a:gd name="adj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2640014" y="4797426"/>
            <a:ext cx="70580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black"/>
                </a:solidFill>
                <a:latin typeface="Verdana" panose="020B0604030504040204" pitchFamily="34" charset="0"/>
              </a:rPr>
              <a:t>Homem</a:t>
            </a:r>
            <a:r>
              <a:rPr kumimoji="1" lang="pt-BR" altLang="pt-BR">
                <a:solidFill>
                  <a:prstClr val="black"/>
                </a:solidFill>
                <a:latin typeface="Verdana" panose="020B0604030504040204" pitchFamily="34" charset="0"/>
              </a:rPr>
              <a:t> é o sujeito lógico, e fica atrás da cópula; </a:t>
            </a:r>
            <a:endParaRPr kumimoji="1" lang="pt-BR" altLang="pt-BR" i="1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black"/>
                </a:solidFill>
                <a:latin typeface="Verdana" panose="020B0604030504040204" pitchFamily="34" charset="0"/>
              </a:rPr>
              <a:t>é</a:t>
            </a:r>
            <a:r>
              <a:rPr kumimoji="1" lang="pt-BR" altLang="pt-BR">
                <a:solidFill>
                  <a:prstClr val="black"/>
                </a:solidFill>
                <a:latin typeface="Verdana" panose="020B0604030504040204" pitchFamily="34" charset="0"/>
              </a:rPr>
              <a:t> representa a cópula, isto é, o verbo que exprime a relação entre sujeito e predicado; </a:t>
            </a:r>
            <a:endParaRPr kumimoji="1" lang="pt-BR" altLang="pt-BR" i="1">
              <a:solidFill>
                <a:prstClr val="black"/>
              </a:solidFill>
              <a:latin typeface="Verdana" panose="020B060403050404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pt-BR" altLang="pt-BR" i="1">
                <a:solidFill>
                  <a:prstClr val="black"/>
                </a:solidFill>
                <a:latin typeface="Verdana" panose="020B0604030504040204" pitchFamily="34" charset="0"/>
              </a:rPr>
              <a:t>mortal</a:t>
            </a:r>
            <a:r>
              <a:rPr kumimoji="1" lang="pt-BR" altLang="pt-BR">
                <a:solidFill>
                  <a:prstClr val="black"/>
                </a:solidFill>
                <a:latin typeface="Verdana" panose="020B0604030504040204" pitchFamily="34" charset="0"/>
              </a:rPr>
              <a:t> é o predicado lógico, e fica após a cópula.</a:t>
            </a:r>
          </a:p>
        </p:txBody>
      </p:sp>
      <p:sp>
        <p:nvSpPr>
          <p:cNvPr id="55304" name="Text Box 9"/>
          <p:cNvSpPr txBox="1">
            <a:spLocks noChangeArrowheads="1"/>
          </p:cNvSpPr>
          <p:nvPr/>
        </p:nvSpPr>
        <p:spPr bwMode="auto">
          <a:xfrm>
            <a:off x="3216276" y="1844676"/>
            <a:ext cx="5616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>
                <a:solidFill>
                  <a:prstClr val="black"/>
                </a:solidFill>
                <a:latin typeface="Verdana" panose="020B0604030504040204" pitchFamily="34" charset="0"/>
              </a:rPr>
              <a:t>O silogismo é estruturado do seguinte modo:</a:t>
            </a:r>
          </a:p>
        </p:txBody>
      </p:sp>
      <p:sp>
        <p:nvSpPr>
          <p:cNvPr id="55305" name="Text Box 11"/>
          <p:cNvSpPr txBox="1">
            <a:spLocks noChangeArrowheads="1"/>
          </p:cNvSpPr>
          <p:nvPr/>
        </p:nvSpPr>
        <p:spPr bwMode="auto">
          <a:xfrm>
            <a:off x="4367213" y="3933825"/>
            <a:ext cx="3384550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b="1">
                <a:solidFill>
                  <a:prstClr val="black"/>
                </a:solidFill>
                <a:latin typeface="Verdana" panose="020B0604030504040204" pitchFamily="34" charset="0"/>
              </a:rPr>
              <a:t>Sócrates é mortal</a:t>
            </a:r>
            <a:r>
              <a:rPr kumimoji="1" lang="pt-BR" altLang="pt-BR">
                <a:solidFill>
                  <a:prstClr val="black"/>
                </a:solidFill>
                <a:latin typeface="Verdana" panose="020B0604030504040204" pitchFamily="34" charset="0"/>
              </a:rPr>
              <a:t> (conclusão)</a:t>
            </a:r>
          </a:p>
        </p:txBody>
      </p:sp>
    </p:spTree>
    <p:extLst>
      <p:ext uri="{BB962C8B-B14F-4D97-AF65-F5344CB8AC3E}">
        <p14:creationId xmlns:p14="http://schemas.microsoft.com/office/powerpoint/2010/main" val="295415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3"/>
          <p:cNvSpPr txBox="1">
            <a:spLocks noChangeArrowheads="1"/>
          </p:cNvSpPr>
          <p:nvPr/>
        </p:nvSpPr>
        <p:spPr bwMode="auto">
          <a:xfrm>
            <a:off x="3216276" y="285750"/>
            <a:ext cx="54721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3200" b="1">
                <a:solidFill>
                  <a:prstClr val="black"/>
                </a:solidFill>
              </a:rPr>
              <a:t>O MÉTODO DIALÉTICO</a:t>
            </a:r>
          </a:p>
        </p:txBody>
      </p:sp>
      <p:sp>
        <p:nvSpPr>
          <p:cNvPr id="56323" name="Text Box 13"/>
          <p:cNvSpPr txBox="1">
            <a:spLocks noChangeArrowheads="1"/>
          </p:cNvSpPr>
          <p:nvPr/>
        </p:nvSpPr>
        <p:spPr bwMode="auto">
          <a:xfrm>
            <a:off x="1981200" y="1214439"/>
            <a:ext cx="86868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prstClr val="black"/>
                </a:solidFill>
              </a:rPr>
              <a:t>É um método de interpretação da realidade que se baseia em três grandes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pt-BR" altLang="pt-BR" sz="2000">
                <a:solidFill>
                  <a:prstClr val="black"/>
                </a:solidFill>
              </a:rPr>
              <a:t>princípios: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pt-BR" altLang="pt-BR" sz="2000">
                <a:solidFill>
                  <a:prstClr val="black"/>
                </a:solidFill>
              </a:rPr>
              <a:t> a unidade dos opostos - todos os objetos e fenômenos apresentam aspectos contraditórios;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pt-BR" altLang="pt-BR" sz="2000">
                <a:solidFill>
                  <a:prstClr val="black"/>
                </a:solidFill>
              </a:rPr>
              <a:t> quantidade e qualidade – características que estão inter-relacionadas; e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1" lang="pt-BR" altLang="pt-BR" sz="2000">
                <a:solidFill>
                  <a:prstClr val="black"/>
                </a:solidFill>
              </a:rPr>
              <a:t> negação da negação - a mudança nega o que é mudado e o resultado, por sua vez é negado, mas esta segunda negação conduz a um desenvolvimento.</a:t>
            </a:r>
          </a:p>
        </p:txBody>
      </p:sp>
    </p:spTree>
    <p:extLst>
      <p:ext uri="{BB962C8B-B14F-4D97-AF65-F5344CB8AC3E}">
        <p14:creationId xmlns:p14="http://schemas.microsoft.com/office/powerpoint/2010/main" val="173067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4"/>
          <p:cNvSpPr txBox="1">
            <a:spLocks noChangeArrowheads="1"/>
          </p:cNvSpPr>
          <p:nvPr/>
        </p:nvSpPr>
        <p:spPr bwMode="auto">
          <a:xfrm>
            <a:off x="1981200" y="1214439"/>
            <a:ext cx="8458200" cy="47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A dialética fornece as bases para uma interpretação dinâmica e totalizante da realidade.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Os fatos não podem ser entendidos quando considerados isoladamente.</a:t>
            </a:r>
          </a:p>
          <a:p>
            <a:pPr algn="just" eaLnBrk="0" fontAlgn="base" hangingPunc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pt-BR" altLang="pt-BR" sz="2400">
                <a:solidFill>
                  <a:prstClr val="black"/>
                </a:solidFill>
              </a:rPr>
              <a:t>Ex. Para se entender os fatos sociais deve-se considerar todas as influências possíveis (políticas, econômicas, culturais etc.)</a:t>
            </a:r>
            <a:endParaRPr kumimoji="1" lang="pt-BR" altLang="pt-BR" sz="2000">
              <a:solidFill>
                <a:prstClr val="black"/>
              </a:solidFill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3216276" y="342900"/>
            <a:ext cx="54721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kumimoji="1" lang="pt-BR" altLang="pt-BR" sz="3200" b="1">
                <a:solidFill>
                  <a:prstClr val="black"/>
                </a:solidFill>
              </a:rPr>
              <a:t>O MÉTODO DIALÉTICO</a:t>
            </a:r>
          </a:p>
        </p:txBody>
      </p:sp>
    </p:spTree>
    <p:extLst>
      <p:ext uri="{BB962C8B-B14F-4D97-AF65-F5344CB8AC3E}">
        <p14:creationId xmlns:p14="http://schemas.microsoft.com/office/powerpoint/2010/main" val="18837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Espaço Reservado para Número de Slid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634C04-DDA3-4282-91DE-E03A27BCA83B}" type="slidenum">
              <a:rPr lang="en-US" altLang="pt-BR">
                <a:solidFill>
                  <a:prstClr val="black"/>
                </a:solidFill>
              </a:rPr>
              <a:pPr/>
              <a:t>29</a:t>
            </a:fld>
            <a:endParaRPr lang="en-US" altLang="pt-BR">
              <a:solidFill>
                <a:prstClr val="black"/>
              </a:solidFill>
            </a:endParaRPr>
          </a:p>
        </p:txBody>
      </p:sp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2971800" y="3733800"/>
            <a:ext cx="7391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Leis Fundamentais 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2000">
              <a:solidFill>
                <a:prstClr val="black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 i="1">
                <a:solidFill>
                  <a:prstClr val="black"/>
                </a:solidFill>
              </a:rPr>
              <a:t>a)- Ação recíproca : Tudo se Relaciona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 i="1">
                <a:solidFill>
                  <a:prstClr val="black"/>
                </a:solidFill>
              </a:rPr>
              <a:t>b)- Mudança dialética: negação da negação, tudo se transforma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 i="1">
                <a:solidFill>
                  <a:prstClr val="black"/>
                </a:solidFill>
              </a:rPr>
              <a:t>c)- Mudança qualitativa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 i="1">
                <a:solidFill>
                  <a:prstClr val="black"/>
                </a:solidFill>
              </a:rPr>
              <a:t>d)- Interpenetração dos contrários, contradição</a:t>
            </a:r>
            <a:r>
              <a:rPr lang="pt-BR" altLang="pt-BR" sz="2000">
                <a:solidFill>
                  <a:prstClr val="black"/>
                </a:solidFill>
              </a:rPr>
              <a:t>  </a:t>
            </a:r>
            <a:endParaRPr lang="en-US" altLang="pt-BR" sz="2000">
              <a:solidFill>
                <a:prstClr val="black"/>
              </a:solidFill>
            </a:endParaRP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3124200" y="1676401"/>
            <a:ext cx="6477000" cy="161607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000">
                <a:solidFill>
                  <a:prstClr val="black"/>
                </a:solidFill>
              </a:rPr>
              <a:t>Para a dialética, as coisas não são analisadas na qualidade de objetos fixos, mas em movimento : nenhuma coisa está acabada, encontrando-se sempre em vias de se transformar, desenvolver; o fim de um processo é sempre o começo de outro.</a:t>
            </a:r>
            <a:endParaRPr lang="en-US" altLang="pt-BR" sz="2000">
              <a:solidFill>
                <a:prstClr val="black"/>
              </a:solidFill>
            </a:endParaRPr>
          </a:p>
        </p:txBody>
      </p:sp>
      <p:sp>
        <p:nvSpPr>
          <p:cNvPr id="201733" name="Text Box 5"/>
          <p:cNvSpPr txBox="1">
            <a:spLocks noChangeArrowheads="1"/>
          </p:cNvSpPr>
          <p:nvPr/>
        </p:nvSpPr>
        <p:spPr bwMode="auto">
          <a:xfrm>
            <a:off x="2209800" y="685801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Método Dialético</a:t>
            </a:r>
            <a:endParaRPr lang="en-US" altLang="pt-BR" sz="28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90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1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1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1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/>
      <p:bldP spid="201732" grpId="0" animBg="1"/>
      <p:bldP spid="2017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i="1" smtClean="0">
                <a:latin typeface="Arial" panose="020B0604020202020204" pitchFamily="34" charset="0"/>
                <a:cs typeface="Arial" panose="020B0604020202020204" pitchFamily="34" charset="0"/>
              </a:rPr>
              <a:t>Conhecimento Popular</a:t>
            </a:r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 é o senso comum, ou seja, aquele que está ao alcance de todos.   Normalmente aceitamos o senso comum com passividade.  Tanto assim que as noções vem sendo incutidas desde nossa infância.  Geralmente é simplista e muitas vezes é expresso sob forma de máximas: onde há fumaça há fogo etc...</a:t>
            </a:r>
          </a:p>
          <a:p>
            <a:pPr algn="just" eaLnBrk="1" hangingPunct="1"/>
            <a:r>
              <a:rPr lang="pt-BR" altLang="pt-BR" sz="2800">
                <a:latin typeface="Arial Black" panose="020B0A04020102020204" pitchFamily="34" charset="0"/>
              </a:rPr>
              <a:t>Conhecimento adquirido através da observação, transmissão de geração em geração ...)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38282" y="357174"/>
            <a:ext cx="8929718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6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CONHECIMENTO POPULAR OU VULGAR</a:t>
            </a:r>
          </a:p>
        </p:txBody>
      </p:sp>
    </p:spTree>
    <p:extLst>
      <p:ext uri="{BB962C8B-B14F-4D97-AF65-F5344CB8AC3E}">
        <p14:creationId xmlns:p14="http://schemas.microsoft.com/office/powerpoint/2010/main" val="37945083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MÉTODO EXPERIMENTAL – Geralmente apenas nas ciências biológicas e exatas.</a:t>
            </a:r>
          </a:p>
          <a:p>
            <a:pPr eaLnBrk="1" hangingPunct="1"/>
            <a:endParaRPr lang="pt-BR" altLang="pt-BR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MÉTODO ESTATÍSTICO -  </a:t>
            </a:r>
          </a:p>
          <a:p>
            <a:pPr eaLnBrk="1" hangingPunct="1"/>
            <a:endParaRPr lang="pt-BR" altLang="pt-BR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MÉTODO COMPARATIVO – Comparação entre institutos diversos. </a:t>
            </a:r>
          </a:p>
          <a:p>
            <a:pPr eaLnBrk="1" hangingPunct="1"/>
            <a:endParaRPr lang="pt-BR" altLang="pt-BR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>
                <a:latin typeface="Arial" panose="020B0604020202020204" pitchFamily="34" charset="0"/>
                <a:cs typeface="Arial" panose="020B0604020202020204" pitchFamily="34" charset="0"/>
              </a:rPr>
              <a:t>MÉTODO HISTÓRICO – geralmente necessário para demonstrar a evolução de determinado instituto. </a:t>
            </a:r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MÉTODOS ESPECÍFICOS EM CIENCIAS SOCIAIS</a:t>
            </a:r>
          </a:p>
        </p:txBody>
      </p:sp>
    </p:spTree>
    <p:extLst>
      <p:ext uri="{BB962C8B-B14F-4D97-AF65-F5344CB8AC3E}">
        <p14:creationId xmlns:p14="http://schemas.microsoft.com/office/powerpoint/2010/main" val="31218670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31826"/>
            <a:ext cx="8229600" cy="4868863"/>
          </a:xfrm>
        </p:spPr>
        <p:txBody>
          <a:bodyPr>
            <a:normAutofit fontScale="77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pt-BR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r>
              <a:rPr lang="pt-BR" sz="4800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O que é pesquisa? 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pt-BR" sz="48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Pesquisa é o mesmo que busca ou procura. 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Pesquisar, portanto, é buscar ou procurar resposta para alguma coisa. </a:t>
            </a:r>
          </a:p>
          <a:p>
            <a:pPr marL="365760" indent="-256032" eaLnBrk="1" fontAlgn="auto" hangingPunct="1">
              <a:spcAft>
                <a:spcPts val="0"/>
              </a:spcAft>
              <a:buNone/>
              <a:defRPr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pt-BR" sz="3200" dirty="0">
                <a:latin typeface="Arial" pitchFamily="34" charset="0"/>
                <a:cs typeface="Arial" pitchFamily="34" charset="0"/>
              </a:rPr>
              <a:t>Pesquisa é um conjunto de ações, propostas para encontrar a solução para um problema, que têm por base procedimentos racionais e sistemáticos. A pesquisa é realizada quando se tem um problema e não se tem informações para solucioná-lo.</a:t>
            </a:r>
            <a:endParaRPr lang="pt-BR" sz="3200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16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42939"/>
            <a:ext cx="8229600" cy="5483225"/>
          </a:xfrm>
        </p:spPr>
        <p:txBody>
          <a:bodyPr/>
          <a:lstStyle/>
          <a:p>
            <a:pPr algn="just" eaLnBrk="1" hangingPunct="1"/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Minayo (1993, p. 23), vendo por um prisma mais filosófico, considera a pesquisa como “atividade básica das ciências na sua indagação e descoberta da realidade. </a:t>
            </a:r>
          </a:p>
          <a:p>
            <a:pPr algn="just" eaLnBrk="1" hangingPunct="1"/>
            <a:r>
              <a:rPr lang="pt-BR" altLang="pt-BR" smtClean="0">
                <a:latin typeface="Arial" panose="020B0604020202020204" pitchFamily="34" charset="0"/>
                <a:cs typeface="Arial" panose="020B0604020202020204" pitchFamily="34" charset="0"/>
              </a:rPr>
              <a:t>É uma atitude e uma prática teórica de constante busca que define um processo intrinsecamente inacabado e permanente. É uma atividade de aproximação sucessiva da realidade que nunca se esgota, fazendo uma combinação particular entre teoria e dados”.</a:t>
            </a:r>
          </a:p>
          <a:p>
            <a:pPr algn="just" eaLnBrk="1" hangingPunct="1"/>
            <a:endParaRPr lang="pt-BR" altLang="pt-BR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7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052514"/>
            <a:ext cx="8229600" cy="4968875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Demo (1996, p.34) insere a pesquisa como atividade cotidiana considerando-a como uma atitude, um “questionamento sistemático crítico e criativo, mais a intervenção competente na realidade, ou o diálogo crítico permanente com a realidade em sentido teórico e prático”.</a:t>
            </a:r>
          </a:p>
          <a:p>
            <a:pPr algn="just" eaLnBrk="1" hangingPunct="1">
              <a:lnSpc>
                <a:spcPct val="80000"/>
              </a:lnSpc>
            </a:pPr>
            <a:endParaRPr lang="pt-BR" altLang="pt-BR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Para Gil (1999, p.42), a pesquisa tem um caráter pragmático, é um “processo formal e sistemático de desenvolvimento do método científico. O objetivo fundamental da pesquisa é descobrir respostas para problemas mediante o emprego de procedimentos científicos”.</a:t>
            </a:r>
          </a:p>
        </p:txBody>
      </p:sp>
    </p:spTree>
    <p:extLst>
      <p:ext uri="{BB962C8B-B14F-4D97-AF65-F5344CB8AC3E}">
        <p14:creationId xmlns:p14="http://schemas.microsoft.com/office/powerpoint/2010/main" val="367986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2765426" y="908051"/>
            <a:ext cx="7434263" cy="30464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800" dirty="0">
                <a:solidFill>
                  <a:srgbClr val="EB641B">
                    <a:lumMod val="75000"/>
                  </a:srgbClr>
                </a:solidFill>
              </a:rPr>
              <a:t>UNIDADE 3: TIPOS DE PESQUISA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sz="4800" dirty="0">
              <a:solidFill>
                <a:srgbClr val="EB641B">
                  <a:lumMod val="75000"/>
                </a:srgbClr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pt-BR" sz="4800" dirty="0">
              <a:solidFill>
                <a:srgbClr val="EB641B">
                  <a:lumMod val="75000"/>
                </a:srgbClr>
              </a:solidFill>
            </a:endParaRPr>
          </a:p>
        </p:txBody>
      </p:sp>
      <p:pic>
        <p:nvPicPr>
          <p:cNvPr id="6349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288" y="2433639"/>
            <a:ext cx="6248400" cy="406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3493730"/>
      </p:ext>
    </p:extLst>
  </p:cSld>
  <p:clrMapOvr>
    <a:masterClrMapping/>
  </p:clrMapOvr>
  <p:transition>
    <p:zoom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aixaDeTexto 1"/>
          <p:cNvSpPr txBox="1">
            <a:spLocks noChangeArrowheads="1"/>
          </p:cNvSpPr>
          <p:nvPr/>
        </p:nvSpPr>
        <p:spPr bwMode="auto">
          <a:xfrm>
            <a:off x="2495550" y="1484313"/>
            <a:ext cx="7056438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OBRIGADA!!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2800" b="1">
              <a:solidFill>
                <a:prstClr val="black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2800" b="1">
              <a:solidFill>
                <a:prstClr val="black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800" b="1">
                <a:solidFill>
                  <a:srgbClr val="FF0000"/>
                </a:solidFill>
              </a:rPr>
              <a:t>E-MAIL: maripaula.unicentro@gmail.com</a:t>
            </a:r>
            <a:endParaRPr lang="pt-BR" altLang="pt-BR" sz="2800" b="1">
              <a:solidFill>
                <a:srgbClr val="0000CC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altLang="pt-BR" sz="28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8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3"/>
          <p:cNvSpPr txBox="1">
            <a:spLocks noChangeArrowheads="1"/>
          </p:cNvSpPr>
          <p:nvPr/>
        </p:nvSpPr>
        <p:spPr bwMode="auto">
          <a:xfrm>
            <a:off x="2217739" y="1714500"/>
            <a:ext cx="6605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Superficial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De acordo com a aparência</a:t>
            </a:r>
            <a:endParaRPr lang="pt-BR" altLang="pt-BR" sz="20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3795" name="Text Box 14"/>
          <p:cNvSpPr txBox="1">
            <a:spLocks noChangeArrowheads="1"/>
          </p:cNvSpPr>
          <p:nvPr/>
        </p:nvSpPr>
        <p:spPr bwMode="auto">
          <a:xfrm>
            <a:off x="2209801" y="2571750"/>
            <a:ext cx="6742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Sensitivo 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Depende da vivência, emoções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33796" name="Text Box 15"/>
          <p:cNvSpPr txBox="1">
            <a:spLocks noChangeArrowheads="1"/>
          </p:cNvSpPr>
          <p:nvPr/>
        </p:nvSpPr>
        <p:spPr bwMode="auto">
          <a:xfrm>
            <a:off x="2209800" y="3357563"/>
            <a:ext cx="735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Subjetivo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conforme os sentimentos da pessoa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33797" name="Text Box 16"/>
          <p:cNvSpPr txBox="1">
            <a:spLocks noChangeArrowheads="1"/>
          </p:cNvSpPr>
          <p:nvPr/>
        </p:nvSpPr>
        <p:spPr bwMode="auto">
          <a:xfrm>
            <a:off x="2209801" y="4143375"/>
            <a:ext cx="6723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Assistemático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não há sistematização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33798" name="Text Box 17"/>
          <p:cNvSpPr txBox="1">
            <a:spLocks noChangeArrowheads="1"/>
          </p:cNvSpPr>
          <p:nvPr/>
        </p:nvSpPr>
        <p:spPr bwMode="auto">
          <a:xfrm>
            <a:off x="2209801" y="4857750"/>
            <a:ext cx="6162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sz="3200" b="1">
                <a:solidFill>
                  <a:srgbClr val="0033CC"/>
                </a:solidFill>
                <a:cs typeface="Arial" panose="020B0604020202020204" pitchFamily="34" charset="0"/>
                <a:sym typeface="Dixieland" pitchFamily="2" charset="2"/>
              </a:rPr>
              <a:t>Acrítico</a:t>
            </a: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 -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não há discussão sobre eles</a:t>
            </a:r>
            <a:endParaRPr lang="pt-BR" altLang="pt-BR" sz="3200" b="1">
              <a:solidFill>
                <a:prstClr val="black"/>
              </a:solidFill>
              <a:cs typeface="Arial" panose="020B0604020202020204" pitchFamily="34" charset="0"/>
              <a:sym typeface="Dixieland" pitchFamily="2" charset="2"/>
            </a:endParaRPr>
          </a:p>
        </p:txBody>
      </p:sp>
      <p:sp>
        <p:nvSpPr>
          <p:cNvPr id="33799" name="Text Box 18"/>
          <p:cNvSpPr txBox="1">
            <a:spLocks noChangeArrowheads="1"/>
          </p:cNvSpPr>
          <p:nvPr/>
        </p:nvSpPr>
        <p:spPr bwMode="auto">
          <a:xfrm>
            <a:off x="1600200" y="285750"/>
            <a:ext cx="9067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600" b="1">
                <a:solidFill>
                  <a:prstClr val="black"/>
                </a:solidFill>
                <a:cs typeface="Arial" panose="020B0604020202020204" pitchFamily="34" charset="0"/>
              </a:rPr>
              <a:t>Características do Conhecimento Popular :</a:t>
            </a:r>
            <a:endParaRPr lang="pt-BR" altLang="pt-BR" sz="48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5976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6"/>
          <p:cNvSpPr txBox="1">
            <a:spLocks noChangeArrowheads="1"/>
          </p:cNvSpPr>
          <p:nvPr/>
        </p:nvSpPr>
        <p:spPr bwMode="auto">
          <a:xfrm>
            <a:off x="2217738" y="1928814"/>
            <a:ext cx="59725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A dor no calo do pé significa que vai chover</a:t>
            </a:r>
            <a:endParaRPr lang="pt-BR" altLang="pt-BR" sz="20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2209800" y="3200401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4650" indent="-3746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 céu vermelho ao entardecer significa que vai fazer frio</a:t>
            </a:r>
          </a:p>
        </p:txBody>
      </p:sp>
      <p:sp>
        <p:nvSpPr>
          <p:cNvPr id="34820" name="Text Box 11"/>
          <p:cNvSpPr txBox="1">
            <a:spLocks noChangeArrowheads="1"/>
          </p:cNvSpPr>
          <p:nvPr/>
        </p:nvSpPr>
        <p:spPr bwMode="auto">
          <a:xfrm>
            <a:off x="2209800" y="3929064"/>
            <a:ext cx="807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50888" indent="-75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Tomar banho após a refeição causa morte</a:t>
            </a:r>
          </a:p>
        </p:txBody>
      </p:sp>
      <p:sp>
        <p:nvSpPr>
          <p:cNvPr id="34821" name="Text Box 12"/>
          <p:cNvSpPr txBox="1">
            <a:spLocks noChangeArrowheads="1"/>
          </p:cNvSpPr>
          <p:nvPr/>
        </p:nvSpPr>
        <p:spPr bwMode="auto">
          <a:xfrm>
            <a:off x="2209800" y="457200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50888" indent="-7508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Os espelhos e tesouras atraem raios</a:t>
            </a:r>
          </a:p>
        </p:txBody>
      </p:sp>
      <p:sp>
        <p:nvSpPr>
          <p:cNvPr id="34822" name="Text Box 13"/>
          <p:cNvSpPr txBox="1">
            <a:spLocks noChangeArrowheads="1"/>
          </p:cNvSpPr>
          <p:nvPr/>
        </p:nvSpPr>
        <p:spPr bwMode="auto">
          <a:xfrm>
            <a:off x="2209800" y="5257801"/>
            <a:ext cx="8077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Chuva no dia de São José significa chuva o ano todo</a:t>
            </a:r>
          </a:p>
        </p:txBody>
      </p:sp>
      <p:sp>
        <p:nvSpPr>
          <p:cNvPr id="34823" name="Text Box 15"/>
          <p:cNvSpPr txBox="1">
            <a:spLocks noChangeArrowheads="1"/>
          </p:cNvSpPr>
          <p:nvPr/>
        </p:nvSpPr>
        <p:spPr bwMode="auto">
          <a:xfrm>
            <a:off x="1600201" y="1071563"/>
            <a:ext cx="85201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600" b="1">
                <a:solidFill>
                  <a:prstClr val="black"/>
                </a:solidFill>
                <a:cs typeface="Arial" panose="020B0604020202020204" pitchFamily="34" charset="0"/>
              </a:rPr>
              <a:t>Exemplos do Conhecimento Popular :</a:t>
            </a:r>
            <a:endParaRPr lang="pt-BR" altLang="pt-BR" sz="48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4824" name="Text Box 16"/>
          <p:cNvSpPr txBox="1">
            <a:spLocks noChangeArrowheads="1"/>
          </p:cNvSpPr>
          <p:nvPr/>
        </p:nvSpPr>
        <p:spPr bwMode="auto">
          <a:xfrm>
            <a:off x="2133600" y="2571750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32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 </a:t>
            </a:r>
            <a:r>
              <a:rPr lang="pt-BR" altLang="pt-BR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Colocar a bolsa no chão atrai a falta de dinheiro</a:t>
            </a:r>
          </a:p>
        </p:txBody>
      </p:sp>
    </p:spTree>
    <p:extLst>
      <p:ext uri="{BB962C8B-B14F-4D97-AF65-F5344CB8AC3E}">
        <p14:creationId xmlns:p14="http://schemas.microsoft.com/office/powerpoint/2010/main" val="1335539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pt-BR" altLang="pt-BR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altLang="pt-BR" sz="2800" i="1">
                <a:latin typeface="Arial" panose="020B0604020202020204" pitchFamily="34" charset="0"/>
                <a:cs typeface="Arial" panose="020B0604020202020204" pitchFamily="34" charset="0"/>
              </a:rPr>
              <a:t>conhecimento religioso</a:t>
            </a: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 não precisa de provas. </a:t>
            </a:r>
          </a:p>
          <a:p>
            <a:pPr algn="just" eaLnBrk="1" hangingPunct="1">
              <a:buFontTx/>
              <a:buNone/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 O conhecimento religioso trabalha no plano da fé e pressupõe a existência de fenômenos que não podemos explicar. </a:t>
            </a:r>
          </a:p>
          <a:p>
            <a:pPr algn="just" eaLnBrk="1" hangingPunct="1">
              <a:buFontTx/>
              <a:buNone/>
            </a:pPr>
            <a:r>
              <a:rPr lang="pt-BR" altLang="pt-BR" sz="2800">
                <a:latin typeface="Arial" panose="020B0604020202020204" pitchFamily="34" charset="0"/>
                <a:cs typeface="Arial" panose="020B0604020202020204" pitchFamily="34" charset="0"/>
              </a:rPr>
              <a:t>  A fé está quase sempre ligada à idéia do revelador, aquele enviado (Jesus, Maomé, Alan Kardec) que faz a revelação dos mistérios divinos.  </a:t>
            </a:r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CONHECIMENTO RELIGIOSO</a:t>
            </a:r>
          </a:p>
        </p:txBody>
      </p:sp>
    </p:spTree>
    <p:extLst>
      <p:ext uri="{BB962C8B-B14F-4D97-AF65-F5344CB8AC3E}">
        <p14:creationId xmlns:p14="http://schemas.microsoft.com/office/powerpoint/2010/main" val="2367977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289176" y="639764"/>
            <a:ext cx="60309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4000" dirty="0">
                <a:solidFill>
                  <a:prstClr val="blac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itchFamily="34" charset="0"/>
              </a:rPr>
              <a:t>Conhecimento Religioso :</a:t>
            </a: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1905000" y="3455988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90538" indent="-4905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• A religião existiu e existe em todos os povos, sendo baseada em dogmas e ritos;</a:t>
            </a:r>
            <a:endParaRPr lang="pt-BR" altLang="pt-BR" sz="24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1905000" y="451485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8925" indent="-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• Tudo em uma religião é aceito pela fé; nada pode ser provado e nem se admite crítica, pois a fé é a única fonte de dados.</a:t>
            </a:r>
          </a:p>
        </p:txBody>
      </p:sp>
      <p:sp>
        <p:nvSpPr>
          <p:cNvPr id="36869" name="Text Box 9"/>
          <p:cNvSpPr txBox="1">
            <a:spLocks noChangeArrowheads="1"/>
          </p:cNvSpPr>
          <p:nvPr/>
        </p:nvSpPr>
        <p:spPr bwMode="auto">
          <a:xfrm>
            <a:off x="1905000" y="1857375"/>
            <a:ext cx="8763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74650" indent="-3746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pt-BR" sz="2400" b="1">
                <a:solidFill>
                  <a:prstClr val="black"/>
                </a:solidFill>
                <a:cs typeface="Arial" panose="020B0604020202020204" pitchFamily="34" charset="0"/>
                <a:sym typeface="Dixieland" pitchFamily="2" charset="2"/>
              </a:rPr>
              <a:t>• O Conhecimento Religioso é um conjunto de verdades que os homem chegaram, não com o auxílio de sua inteligência, mas mediante a aceitação da revelação divina.</a:t>
            </a:r>
          </a:p>
        </p:txBody>
      </p:sp>
    </p:spTree>
    <p:extLst>
      <p:ext uri="{BB962C8B-B14F-4D97-AF65-F5344CB8AC3E}">
        <p14:creationId xmlns:p14="http://schemas.microsoft.com/office/powerpoint/2010/main" val="2719423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tângulo 1"/>
          <p:cNvSpPr>
            <a:spLocks noChangeArrowheads="1"/>
          </p:cNvSpPr>
          <p:nvPr/>
        </p:nvSpPr>
        <p:spPr bwMode="auto">
          <a:xfrm>
            <a:off x="2452688" y="1000126"/>
            <a:ext cx="7358062" cy="474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pt-BR" sz="2800" b="1">
                <a:solidFill>
                  <a:prstClr val="black"/>
                </a:solidFill>
              </a:rPr>
              <a:t>O CONHECIMENTO RELIGIOSO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pt-BR" altLang="pt-BR" sz="2800">
              <a:solidFill>
                <a:prstClr val="black"/>
              </a:solidFill>
            </a:endParaRP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pt-BR" sz="2800">
                <a:solidFill>
                  <a:prstClr val="black"/>
                </a:solidFill>
              </a:rPr>
              <a:t>Conhecimento revelado pela fé divina ou crença religiosa. </a:t>
            </a:r>
          </a:p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BR" altLang="pt-BR" sz="2800">
                <a:solidFill>
                  <a:prstClr val="black"/>
                </a:solidFill>
              </a:rPr>
              <a:t>Não pode, por sua origem, ser confirmado ou negado. Depende da formação moral e das crenças de cada indivíduo. </a:t>
            </a:r>
            <a:br>
              <a:rPr lang="pt-BR" altLang="pt-BR" sz="2800">
                <a:solidFill>
                  <a:prstClr val="black"/>
                </a:solidFill>
              </a:rPr>
            </a:br>
            <a:r>
              <a:rPr lang="pt-BR" altLang="pt-BR" sz="2800">
                <a:solidFill>
                  <a:prstClr val="black"/>
                </a:solidFill>
              </a:rPr>
              <a:t/>
            </a:r>
            <a:br>
              <a:rPr lang="pt-BR" altLang="pt-BR" sz="2800">
                <a:solidFill>
                  <a:prstClr val="black"/>
                </a:solidFill>
              </a:rPr>
            </a:br>
            <a:r>
              <a:rPr lang="pt-BR" altLang="pt-BR" sz="2800">
                <a:solidFill>
                  <a:prstClr val="black"/>
                </a:solidFill>
              </a:rPr>
              <a:t>      </a:t>
            </a:r>
            <a:r>
              <a:rPr lang="pt-BR" altLang="pt-BR" sz="2800" b="1">
                <a:solidFill>
                  <a:prstClr val="black"/>
                </a:solidFill>
              </a:rPr>
              <a:t>Exemplo:</a:t>
            </a:r>
            <a:r>
              <a:rPr lang="pt-BR" altLang="pt-BR" sz="2800">
                <a:solidFill>
                  <a:prstClr val="black"/>
                </a:solidFill>
              </a:rPr>
              <a:t> </a:t>
            </a:r>
            <a:br>
              <a:rPr lang="pt-BR" altLang="pt-BR" sz="2800">
                <a:solidFill>
                  <a:prstClr val="black"/>
                </a:solidFill>
              </a:rPr>
            </a:br>
            <a:r>
              <a:rPr lang="pt-BR" altLang="pt-BR" sz="2800">
                <a:solidFill>
                  <a:prstClr val="black"/>
                </a:solidFill>
              </a:rPr>
              <a:t>      Acreditar que alguém foi curado por um milagre; ou acreditar em Duende; acreditar em reencarnação; acreditar em espírito </a:t>
            </a:r>
          </a:p>
        </p:txBody>
      </p:sp>
    </p:spTree>
    <p:extLst>
      <p:ext uri="{BB962C8B-B14F-4D97-AF65-F5344CB8AC3E}">
        <p14:creationId xmlns:p14="http://schemas.microsoft.com/office/powerpoint/2010/main" val="531709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endParaRPr lang="pt-BR" sz="2800" dirty="0">
              <a:latin typeface="Arial" pitchFamily="34" charset="0"/>
              <a:cs typeface="Arial" pitchFamily="34" charset="0"/>
            </a:endParaRP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O </a:t>
            </a:r>
            <a:r>
              <a:rPr lang="pt-BR" sz="2800" i="1" dirty="0">
                <a:latin typeface="Arial" pitchFamily="34" charset="0"/>
                <a:cs typeface="Arial" pitchFamily="34" charset="0"/>
              </a:rPr>
              <a:t>conhecimento filosófico</a:t>
            </a:r>
            <a:r>
              <a:rPr lang="pt-BR" sz="2800" dirty="0">
                <a:latin typeface="Arial" pitchFamily="34" charset="0"/>
                <a:cs typeface="Arial" pitchFamily="34" charset="0"/>
              </a:rPr>
              <a:t> não tem compromisso com a verdade, mas sim com as verdades possíveis.   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O exercício do filosofar está intimamente ligado  à reflexão sobre a realidade.  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A essência da filosofia está na procura do saber e não na sua posse.   </a:t>
            </a:r>
          </a:p>
          <a:p>
            <a:pPr marL="365760" indent="-256032" algn="just" eaLnBrk="1" fontAlgn="auto" hangingPunct="1">
              <a:spcAft>
                <a:spcPts val="0"/>
              </a:spcAft>
              <a:buNone/>
              <a:defRPr/>
            </a:pPr>
            <a:r>
              <a:rPr lang="pt-BR" sz="2800" dirty="0">
                <a:latin typeface="Arial" pitchFamily="34" charset="0"/>
                <a:cs typeface="Arial" pitchFamily="34" charset="0"/>
              </a:rPr>
              <a:t>Então o conhecimento filosófico é aquele que aprimora a capacidade de refletir criticamente sobre o mundo que nos cerca. </a:t>
            </a:r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dirty="0">
                <a:solidFill>
                  <a:schemeClr val="tx1"/>
                </a:solidFill>
              </a:rPr>
              <a:t>CONHECIMENTO FILOSÓFICO</a:t>
            </a:r>
          </a:p>
        </p:txBody>
      </p:sp>
    </p:spTree>
    <p:extLst>
      <p:ext uri="{BB962C8B-B14F-4D97-AF65-F5344CB8AC3E}">
        <p14:creationId xmlns:p14="http://schemas.microsoft.com/office/powerpoint/2010/main" val="4087129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1823</Words>
  <Application>Microsoft Office PowerPoint</Application>
  <PresentationFormat>Widescreen</PresentationFormat>
  <Paragraphs>246</Paragraphs>
  <Slides>35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5" baseType="lpstr">
      <vt:lpstr>Arial</vt:lpstr>
      <vt:lpstr>Arial Black</vt:lpstr>
      <vt:lpstr>Calibri</vt:lpstr>
      <vt:lpstr>Dixieland</vt:lpstr>
      <vt:lpstr>Lucida Sans Unicode</vt:lpstr>
      <vt:lpstr>Verdana</vt:lpstr>
      <vt:lpstr>Wingdings 2</vt:lpstr>
      <vt:lpstr>Wingdings 3</vt:lpstr>
      <vt:lpstr>Concurso</vt:lpstr>
      <vt:lpstr>Document</vt:lpstr>
      <vt:lpstr>UNIDADE 2 : CIENCIA METODOLOGIA E PESQUISA</vt:lpstr>
      <vt:lpstr>TIPOS DE CONHECIMENTO</vt:lpstr>
      <vt:lpstr>CONHECIMENTO POPULAR OU VULGAR</vt:lpstr>
      <vt:lpstr>Apresentação do PowerPoint</vt:lpstr>
      <vt:lpstr>Apresentação do PowerPoint</vt:lpstr>
      <vt:lpstr>CONHECIMENTO RELIGIOSO</vt:lpstr>
      <vt:lpstr>Apresentação do PowerPoint</vt:lpstr>
      <vt:lpstr>Apresentação do PowerPoint</vt:lpstr>
      <vt:lpstr>CONHECIMENTO FILOSÓFICO</vt:lpstr>
      <vt:lpstr>CONHECIMENTO FILOSÓFICO</vt:lpstr>
      <vt:lpstr>CONHECIMENTO CIENTÍFICO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MÉTODOS CIENTIFICOS</vt:lpstr>
      <vt:lpstr>MÉTODOS CIENTÍFICOS</vt:lpstr>
      <vt:lpstr>MÉTODO INDUTIVO</vt:lpstr>
      <vt:lpstr>Apresentação do PowerPoint</vt:lpstr>
      <vt:lpstr>MÉTODO DEDUTIVO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MÉTODOS ESPECÍFICOS EM CIENCIAS SOCIAIS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Cristiano Pereira</dc:creator>
  <cp:lastModifiedBy>Cristiano Pereira</cp:lastModifiedBy>
  <cp:revision>2</cp:revision>
  <dcterms:created xsi:type="dcterms:W3CDTF">2015-04-04T19:13:13Z</dcterms:created>
  <dcterms:modified xsi:type="dcterms:W3CDTF">2015-04-04T19:15:15Z</dcterms:modified>
</cp:coreProperties>
</file>