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5" r:id="rId3"/>
    <p:sldId id="313" r:id="rId4"/>
    <p:sldId id="308" r:id="rId5"/>
    <p:sldId id="311" r:id="rId6"/>
    <p:sldId id="314" r:id="rId7"/>
    <p:sldId id="309" r:id="rId8"/>
    <p:sldId id="316" r:id="rId9"/>
    <p:sldId id="310" r:id="rId10"/>
    <p:sldId id="290" r:id="rId11"/>
    <p:sldId id="258" r:id="rId12"/>
  </p:sldIdLst>
  <p:sldSz cx="9144000" cy="6858000" type="screen4x3"/>
  <p:notesSz cx="6858000" cy="954405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34" autoAdjust="0"/>
    <p:restoredTop sz="94624" autoAdjust="0"/>
  </p:normalViewPr>
  <p:slideViewPr>
    <p:cSldViewPr>
      <p:cViewPr>
        <p:scale>
          <a:sx n="70" d="100"/>
          <a:sy n="70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8598787-FC14-4885-A416-B52AD080FC3A}" type="datetimeFigureOut">
              <a:rPr lang="pt-BR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064625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9064625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C3C9DBB-CE4D-4AA6-BE0E-0313C8DF505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7EEF24D-DCD3-4377-9D68-0A46D28E4F17}" type="datetimeFigureOut">
              <a:rPr lang="pt-BR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044575" y="715963"/>
            <a:ext cx="4768850" cy="35782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533900"/>
            <a:ext cx="5486400" cy="42941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064625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9064625"/>
            <a:ext cx="2971800" cy="477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A370372-73ED-4064-B07A-E85F6380E4E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FEE1733-4D10-449B-A943-42982B29D538}" type="slidenum">
              <a:rPr lang="pt-BR">
                <a:latin typeface="Arial" pitchFamily="34" charset="0"/>
                <a:cs typeface="Arial" pitchFamily="34" charset="0"/>
              </a:rPr>
              <a:pPr/>
              <a:t>2</a:t>
            </a:fld>
            <a:endParaRPr lang="pt-BR">
              <a:latin typeface="Arial" pitchFamily="34" charset="0"/>
              <a:cs typeface="Arial" pitchFamily="34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6FC597-27AC-4205-8525-217F9A827F28}" type="slidenum">
              <a:rPr lang="pt-BR">
                <a:latin typeface="Arial" pitchFamily="34" charset="0"/>
                <a:cs typeface="Arial" pitchFamily="34" charset="0"/>
              </a:rPr>
              <a:pPr/>
              <a:t>3</a:t>
            </a:fld>
            <a:endParaRPr lang="pt-BR">
              <a:latin typeface="Arial" pitchFamily="34" charset="0"/>
              <a:cs typeface="Arial" pitchFamily="34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E4E88FF-261C-4CD3-822B-4A96C95C525F}" type="slidenum">
              <a:rPr lang="pt-BR">
                <a:latin typeface="Arial" pitchFamily="34" charset="0"/>
                <a:cs typeface="Arial" pitchFamily="34" charset="0"/>
              </a:rPr>
              <a:pPr/>
              <a:t>10</a:t>
            </a:fld>
            <a:endParaRPr lang="pt-BR">
              <a:latin typeface="Arial" pitchFamily="34" charset="0"/>
              <a:cs typeface="Arial" pitchFamily="34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591F67-058C-4F39-A5CF-C3B3808B8312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801F7787-80E3-4B75-9DF7-310FD9C6551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EB5BDC-B221-4D20-A1FE-D0267776C59B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4DD9C95-5842-4E8D-9ED1-992DFC394BFE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CF84C60-AF0D-4052-AB11-59C4A8BD9F34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5C3C05-2E90-4950-A2B6-A9F8FEDEAED8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2E7887D-91ED-4BC8-8612-4879C15E088E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B76AA0D-A8CE-4D3A-B852-139A4CAFFFC9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0A0F88-FB0A-4E0A-B914-9DC06F101F74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A0294-82D3-4D13-B3AD-4819DFBEDE71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85ADA-F8C1-4700-9DE9-76C7BFE70889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CE2FF5-610F-45F4-84D6-D25A5CFDBB82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CEB15D-3C2C-4B13-B3DC-EB74C277B64D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82C1B16E-07AF-45EB-8DDB-2A3ACD4E0BD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4A77F5-0D7C-4E98-80AB-9C8C709D04C7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3E14C-3944-43E7-88F4-2FCA531752A6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AF50B7-F0FC-4626-9BD5-B7BAE69C5639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331816-44BE-4F3D-8901-163D46120B45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8072C09-D165-4619-BE35-3A968AC2A612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CD71BB-DA93-4D63-B606-0B8794F7949A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1B44D85-7C50-454E-8E9E-5FEAFBB9BB97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AB4AB-08C6-4E70-9342-F812FB32F19F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2855AD23-90C1-4DFD-AA49-459EE99CB306}" type="datetimeFigureOut">
              <a:rPr lang="pt-BR" smtClean="0"/>
              <a:pPr>
                <a:defRPr/>
              </a:pPr>
              <a:t>25/03/2015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6ED84444-3143-4EE4-BA89-403AA3C953A7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71625"/>
            <a:ext cx="7772400" cy="235743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400" dirty="0" smtClean="0">
                <a:latin typeface="Arial" pitchFamily="34" charset="0"/>
                <a:cs typeface="Arial" pitchFamily="34" charset="0"/>
              </a:rPr>
              <a:t>METODOLOGIA DE ESTUDO E DE PESQUISA EM ADMINISTRAÇÃO</a:t>
            </a:r>
            <a:br>
              <a:rPr lang="pt-BR" sz="4400" dirty="0" smtClean="0">
                <a:latin typeface="Arial" pitchFamily="34" charset="0"/>
                <a:cs typeface="Arial" pitchFamily="34" charset="0"/>
              </a:rPr>
            </a:br>
            <a:r>
              <a:rPr lang="pt-BR" sz="4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pt-BR" sz="4400" dirty="0" smtClean="0">
                <a:latin typeface="Arial" pitchFamily="34" charset="0"/>
                <a:cs typeface="Arial" pitchFamily="34" charset="0"/>
              </a:rPr>
            </a:br>
            <a:r>
              <a:rPr lang="pt-BR" sz="4400" dirty="0" smtClean="0">
                <a:latin typeface="Arial" pitchFamily="34" charset="0"/>
                <a:cs typeface="Arial" pitchFamily="34" charset="0"/>
              </a:rPr>
              <a:t>               Unidade </a:t>
            </a:r>
            <a:r>
              <a:rPr lang="pt-BR" sz="4400" dirty="0" smtClean="0">
                <a:latin typeface="Arial" pitchFamily="34" charset="0"/>
                <a:cs typeface="Arial" pitchFamily="34" charset="0"/>
              </a:rPr>
              <a:t>5</a:t>
            </a:r>
            <a:endParaRPr lang="pt-BR" sz="4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5715000"/>
            <a:ext cx="6572250" cy="7429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FFC9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lIns="162000" tIns="154800" rIns="162000" bIns="154800">
            <a:spAutoFit/>
          </a:bodyPr>
          <a:lstStyle/>
          <a:p>
            <a:pPr algn="ctr"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pt-BR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Profa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. Maristela </a:t>
            </a:r>
            <a:r>
              <a:rPr lang="pt-BR" sz="2800" b="1" dirty="0" err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Franchetti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ea typeface="+mj-ea"/>
              </a:rPr>
              <a:t> de Paula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2"/>
          <p:cNvSpPr txBox="1">
            <a:spLocks noGrp="1"/>
          </p:cNvSpPr>
          <p:nvPr>
            <p:ph type="title"/>
          </p:nvPr>
        </p:nvSpPr>
        <p:spPr>
          <a:xfrm>
            <a:off x="457200" y="357171"/>
            <a:ext cx="7467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Tabulação e apresentação dos dados coletados</a:t>
            </a:r>
            <a:endParaRPr lang="pt-B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571472" y="1981200"/>
            <a:ext cx="8001056" cy="4114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Nesta etapa você poderá lançar mão de recursos manuais ou computacionais para organizar os dados obtidos na pesquisa de campo. Atualmente, com o advento da informática, é natural que você escolha os recursos computacionais para dar suporte à elaboração de índices e cálculos estatísticos, tabelas, quadros e gráficos.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lum bright="58000" contrast="-58000"/>
          </a:blip>
          <a:srcRect/>
          <a:stretch>
            <a:fillRect/>
          </a:stretch>
        </p:blipFill>
        <p:spPr bwMode="auto">
          <a:xfrm>
            <a:off x="1066800" y="0"/>
            <a:ext cx="7086600" cy="68421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857250" y="5357813"/>
            <a:ext cx="7572375" cy="1323975"/>
          </a:xfrm>
          <a:prstGeom prst="rect">
            <a:avLst/>
          </a:prstGeom>
          <a:solidFill>
            <a:srgbClr val="FFD58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3200" b="1" i="1">
                <a:solidFill>
                  <a:srgbClr val="046E1B"/>
                </a:solidFill>
                <a:latin typeface="Comic Sans MS" pitchFamily="66" charset="0"/>
              </a:rPr>
              <a:t>Muito obrigada pela atenção!</a:t>
            </a:r>
            <a:endParaRPr lang="pt-BR" sz="2000" b="1">
              <a:solidFill>
                <a:srgbClr val="CC6600"/>
              </a:solidFill>
              <a:latin typeface="Comic Sans MS" pitchFamily="66" charset="0"/>
            </a:endParaRPr>
          </a:p>
          <a:p>
            <a:pPr algn="ctr">
              <a:spcBef>
                <a:spcPct val="50000"/>
              </a:spcBef>
            </a:pPr>
            <a:r>
              <a:rPr lang="pt-BR" sz="3200" b="1" i="1">
                <a:solidFill>
                  <a:srgbClr val="FF0066"/>
                </a:solidFill>
                <a:latin typeface="Comic Sans MS" pitchFamily="66" charset="0"/>
              </a:rPr>
              <a:t>maripaula.unicentro@gmail.com</a:t>
            </a:r>
            <a:endParaRPr lang="pt-BR" sz="3200" b="1">
              <a:solidFill>
                <a:srgbClr val="FF0066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3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3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3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8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nimBg="1" autoUpdateAnimBg="0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4450"/>
            <a:ext cx="77724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b="1" dirty="0" smtClean="0">
                <a:solidFill>
                  <a:srgbClr val="000099"/>
                </a:solidFill>
                <a:latin typeface="Arial" pitchFamily="34" charset="0"/>
              </a:rPr>
              <a:t>INSTRUMENTOS E TÉCNICAS DE COLETA DE DADOS</a:t>
            </a:r>
            <a:endParaRPr lang="pt-BR" b="1" dirty="0" smtClean="0">
              <a:solidFill>
                <a:srgbClr val="000099"/>
              </a:solidFill>
              <a:latin typeface="Arial" pitchFamily="34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700213"/>
            <a:ext cx="8915400" cy="4608512"/>
          </a:xfrm>
        </p:spPr>
        <p:txBody>
          <a:bodyPr/>
          <a:lstStyle/>
          <a:p>
            <a:pPr algn="just">
              <a:lnSpc>
                <a:spcPct val="110000"/>
              </a:lnSpc>
              <a:buClr>
                <a:srgbClr val="003399"/>
              </a:buClr>
              <a:buNone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 coleta de dados é uma das etapas da pesquisa que objetiva adquirir informações sobre a realidade. Uma vez definidos os objetivos da pesquisa e elaboradas as hipóteses pode então o pesquisador formular as questões do instrumento de coleta de dados.</a:t>
            </a:r>
          </a:p>
          <a:p>
            <a:pPr algn="just">
              <a:lnSpc>
                <a:spcPct val="110000"/>
              </a:lnSpc>
              <a:buClr>
                <a:srgbClr val="003399"/>
              </a:buClr>
              <a:buNone/>
            </a:pPr>
            <a:endParaRPr lang="pt-BR" b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243013"/>
            <a:ext cx="9144000" cy="4114800"/>
          </a:xfrm>
        </p:spPr>
        <p:txBody>
          <a:bodyPr>
            <a:noAutofit/>
          </a:bodyPr>
          <a:lstStyle/>
          <a:p>
            <a:pPr algn="just">
              <a:lnSpc>
                <a:spcPct val="90000"/>
              </a:lnSpc>
              <a:buNone/>
            </a:pPr>
            <a:r>
              <a:rPr lang="pt-BR" sz="2800" b="1" dirty="0" smtClean="0">
                <a:latin typeface="Arial" pitchFamily="34" charset="0"/>
                <a:cs typeface="Arial" pitchFamily="34" charset="0"/>
              </a:rPr>
              <a:t>ENTREVISTA: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comunicação verbal entre duas ou mais pessoas, especialmente indicada para o levantamento de experiências. O pesquisador precisa localizar pessoas que acumulem informações importantes sobre o problema que se pretende investigar.</a:t>
            </a:r>
          </a:p>
          <a:p>
            <a:pPr algn="just">
              <a:lnSpc>
                <a:spcPct val="90000"/>
              </a:lnSpc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90000"/>
              </a:lnSpc>
              <a:buNone/>
            </a:pP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Padronizada ou estruturada: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formulário prévio de perguntas.</a:t>
            </a:r>
          </a:p>
          <a:p>
            <a:pPr algn="just">
              <a:lnSpc>
                <a:spcPct val="90000"/>
              </a:lnSpc>
              <a:buNone/>
            </a:pPr>
            <a:r>
              <a:rPr lang="pt-BR" sz="2800" u="sng" dirty="0" err="1" smtClean="0">
                <a:latin typeface="Arial" pitchFamily="34" charset="0"/>
                <a:cs typeface="Arial" pitchFamily="34" charset="0"/>
              </a:rPr>
              <a:t>Despadronizada</a:t>
            </a: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 ou não estruturada: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perguntas abertas – conversação informal.</a:t>
            </a:r>
          </a:p>
          <a:p>
            <a:pPr algn="just">
              <a:lnSpc>
                <a:spcPct val="90000"/>
              </a:lnSpc>
              <a:buNone/>
            </a:pPr>
            <a:r>
              <a:rPr lang="pt-BR" sz="2800" u="sng" dirty="0" smtClean="0">
                <a:latin typeface="Arial" pitchFamily="34" charset="0"/>
                <a:cs typeface="Arial" pitchFamily="34" charset="0"/>
              </a:rPr>
              <a:t>Painel:</a:t>
            </a:r>
            <a:r>
              <a:rPr lang="pt-BR" sz="2800" dirty="0" smtClean="0">
                <a:latin typeface="Arial" pitchFamily="34" charset="0"/>
                <a:cs typeface="Arial" pitchFamily="34" charset="0"/>
              </a:rPr>
              <a:t> repetição de perguntas de tempos em tempos, às mesmas pessoas, a fim de estudar a evolução das opiniões em períodos curtos.</a:t>
            </a:r>
          </a:p>
          <a:p>
            <a:pPr marL="274320" indent="-274320" algn="just" fontAlgn="auto">
              <a:lnSpc>
                <a:spcPct val="11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pt-BR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ítulo 2"/>
          <p:cNvSpPr txBox="1">
            <a:spLocks/>
          </p:cNvSpPr>
          <p:nvPr/>
        </p:nvSpPr>
        <p:spPr>
          <a:xfrm>
            <a:off x="142875" y="142875"/>
            <a:ext cx="8229600" cy="7969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 sz="3200" b="1" cap="small" dirty="0">
              <a:ea typeface="+mj-ea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4450"/>
            <a:ext cx="914400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b="1" dirty="0" smtClean="0">
                <a:solidFill>
                  <a:srgbClr val="000099"/>
                </a:solidFill>
                <a:latin typeface="Arial" pitchFamily="34" charset="0"/>
              </a:rPr>
              <a:t>INSTRUMENTOS E TÉCNICAS DE COLETA DE DADOS - ENTREVISTA</a:t>
            </a:r>
            <a:endParaRPr lang="pt-BR" b="1" dirty="0" smtClean="0">
              <a:solidFill>
                <a:srgbClr val="000099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14313" y="661988"/>
            <a:ext cx="8643937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65760" indent="-256032" fontAlgn="auto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defRPr/>
            </a:pPr>
            <a:endParaRPr lang="pt-B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0" y="44450"/>
            <a:ext cx="9144000" cy="1143000"/>
          </a:xfrm>
          <a:prstGeom prst="rect">
            <a:avLst/>
          </a:prstGeom>
        </p:spPr>
        <p:txBody>
          <a:bodyPr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3600" b="1" i="0" u="none" strike="noStrike" kern="1200" cap="all" spc="0" normalizeH="0" baseline="0" noProof="0" smtClean="0">
                <a:ln>
                  <a:noFill/>
                </a:ln>
                <a:solidFill>
                  <a:srgbClr val="000099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Arial" pitchFamily="34" charset="0"/>
                <a:ea typeface="+mj-ea"/>
                <a:cs typeface="+mj-cs"/>
              </a:rPr>
              <a:t>INSTRUMENTOS E TÉCNICAS DE COLETA DE DADOS - ENTREVISTA</a:t>
            </a:r>
            <a:endParaRPr kumimoji="0" lang="pt-BR" sz="3600" b="1" i="0" u="none" strike="noStrike" kern="1200" cap="all" spc="0" normalizeH="0" baseline="0" noProof="0" dirty="0" smtClean="0">
              <a:ln>
                <a:noFill/>
              </a:ln>
              <a:solidFill>
                <a:srgbClr val="000099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Arial" pitchFamily="34" charset="0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41148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QUESTIONÁRIO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tabLst/>
              <a:defRPr/>
            </a:pPr>
            <a:r>
              <a:rPr lang="pt-BR" sz="3200" dirty="0" smtClean="0">
                <a:solidFill>
                  <a:schemeClr val="tx2"/>
                </a:solidFill>
              </a:rPr>
              <a:t> </a:t>
            </a:r>
            <a:r>
              <a:rPr lang="pt-BR" sz="3200" dirty="0" smtClean="0">
                <a:solidFill>
                  <a:schemeClr val="tx2"/>
                </a:solidFill>
              </a:rPr>
              <a:t>  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instrumento constituído de perguntas ordenadas, que devem ser respondidas por escrito.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Aberto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Fechado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32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Misto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3200" b="0" i="0" u="sng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Aplicação:</a:t>
            </a:r>
            <a:r>
              <a:rPr kumimoji="0" lang="pt-B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presencial ou à distância.</a:t>
            </a:r>
            <a:endParaRPr kumimoji="0" lang="pt-BR" sz="32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 txBox="1">
            <a:spLocks/>
          </p:cNvSpPr>
          <p:nvPr/>
        </p:nvSpPr>
        <p:spPr>
          <a:xfrm>
            <a:off x="500033" y="274621"/>
            <a:ext cx="7872441" cy="7969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cap="small" dirty="0" smtClean="0">
                <a:ea typeface="+mj-ea"/>
              </a:rPr>
              <a:t>QUESTIONÁRIO</a:t>
            </a:r>
            <a:endParaRPr lang="pt-BR" sz="3200" b="1" cap="small" dirty="0">
              <a:ea typeface="+mj-ea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4213" y="1341438"/>
            <a:ext cx="7772400" cy="48958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FECHADAS: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limitam as respostas às alternativas apresentadas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Você estuda diariamente?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(   ) Sim       (   ) Não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ABERTAS: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permite que o entrevistado expresse sua opinião.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Você estuda diariamente?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_________________________________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SEMI-ABERTA: 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pode ser fechada em uma resposta e aberta na continuação.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Quando chegou à faculdade, sua impressão foi: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(   ) agradável         (   ) desagradável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Por quê? ________________________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11188" y="1412875"/>
            <a:ext cx="7772400" cy="489585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ENCADEADAS:</a:t>
            </a: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quando resposta da segunda pergunta está condicionada à primeira questão formulada.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Você chegou à Teresina por avião?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(   ) sim      (   ) não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Em caso afirmativo, que empresa aérea utilizou?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__________________________________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0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PERGUNTA COM ORDEM DE PREFERÊNCIA: </a:t>
            </a: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quando se pede indicação de uma resposta, efetuando uma avaliação.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Indique sua preferência por cidades a serem visitadas numerando-as de 1 a 3, sendo 1 para a de maior preferência e 3 para a de menor: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1._____________________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2._____________________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3._____________________</a:t>
            </a:r>
          </a:p>
        </p:txBody>
      </p:sp>
      <p:sp>
        <p:nvSpPr>
          <p:cNvPr id="5" name="Título 2"/>
          <p:cNvSpPr txBox="1">
            <a:spLocks/>
          </p:cNvSpPr>
          <p:nvPr/>
        </p:nvSpPr>
        <p:spPr>
          <a:xfrm>
            <a:off x="500033" y="346059"/>
            <a:ext cx="7872441" cy="7969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cap="small" dirty="0" smtClean="0">
                <a:ea typeface="+mj-ea"/>
              </a:rPr>
              <a:t>QUESTIONÁRIO</a:t>
            </a:r>
            <a:endParaRPr lang="pt-BR" sz="3200" b="1" cap="small" dirty="0">
              <a:ea typeface="+mj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9750" y="1628775"/>
            <a:ext cx="7772400" cy="460851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5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PERGUNTA COM ESCALA:</a:t>
            </a:r>
            <a:r>
              <a:rPr kumimoji="0" lang="pt-BR" sz="25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para medir graus e não qualidades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400" b="0" i="0" u="sng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Itemizada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Com relação ao grau de satisfação com os serviços oferecidos por nossa empresa, você afirma que está: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(   ) totalmente satisfatório  (   ) parcialmente satisfatório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(   ) parcialmente insatisfatório   (   ) totalmente insatisfatório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sng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De Atitude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	Usadas em estudos psicossociológicos, quando se deseja medir atitudes ou levantar opiniões.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Ex.: Assinale as proposições sobre São Luis que correspondem à sua opinião pessoal:</a:t>
            </a: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500033" y="346059"/>
            <a:ext cx="7872441" cy="7969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cap="small" dirty="0" smtClean="0">
                <a:ea typeface="+mj-ea"/>
              </a:rPr>
              <a:t>QUESTIONÁRIO</a:t>
            </a:r>
            <a:endParaRPr lang="pt-BR" sz="3200" b="1" cap="small" dirty="0"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4213" y="1484313"/>
            <a:ext cx="7772400" cy="475297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CT        CP        NA        DT        DP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Curitiba possui boa                     (   )       (   )        (    )       (   )        (    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infra-estrutura turística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Curitiba é uma cidade                (   )       (   )        (   )         (   )       (    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Simpática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Simpatia e descontração             (   )       (   )        (   )        (    )        (   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São essenciais para o turismo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CT – Concordo Plenamente        DT – Discordo Plenamente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CP – Concordo Parcialmente      DP – Discordo Parcialmente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NA – Não Concordo nem discordo</a:t>
            </a: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500033" y="274621"/>
            <a:ext cx="7872441" cy="796925"/>
          </a:xfrm>
          <a:prstGeom prst="rect">
            <a:avLst/>
          </a:prstGeo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cap="small" dirty="0" smtClean="0">
                <a:ea typeface="+mj-ea"/>
              </a:rPr>
              <a:t>QUESTIONÁRIO</a:t>
            </a:r>
            <a:endParaRPr lang="pt-BR" sz="3200" b="1" cap="small" dirty="0"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2"/>
          <p:cNvSpPr txBox="1">
            <a:spLocks noGrp="1"/>
          </p:cNvSpPr>
          <p:nvPr>
            <p:ph type="title"/>
          </p:nvPr>
        </p:nvSpPr>
        <p:spPr>
          <a:xfrm>
            <a:off x="457200" y="71438"/>
            <a:ext cx="7467600" cy="642937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Outros tipos de coleta de dados</a:t>
            </a:r>
            <a:endParaRPr lang="pt-BR" sz="3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539750" y="1428736"/>
            <a:ext cx="7918450" cy="4327525"/>
          </a:xfrm>
          <a:prstGeom prst="rect">
            <a:avLst/>
          </a:prstGeom>
        </p:spPr>
        <p:txBody>
          <a:bodyPr vert="horz">
            <a:normAutofit fontScale="925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7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FORMULÁRIO:</a:t>
            </a:r>
            <a:r>
              <a:rPr kumimoji="0" lang="pt-B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questionário aplicado pelo pesquisador  e por ele deve ser preenchido. Utilizado em pesquisas rápidas com pessoas não alfabetizadas ou impossibilitadas de escrever.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endParaRPr kumimoji="0" lang="pt-BR" sz="2700" b="0" i="0" u="none" strike="noStrike" kern="1200" cap="none" spc="0" normalizeH="0" baseline="0" noProof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Char char=""/>
              <a:tabLst/>
              <a:defRPr/>
            </a:pPr>
            <a:r>
              <a:rPr kumimoji="0" lang="pt-BR" sz="27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OBSERVAÇÃO:</a:t>
            </a:r>
            <a:r>
              <a:rPr kumimoji="0" lang="pt-BR" sz="2700" b="0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</a:rPr>
              <a:t> usada na abordagem qualitativa. Pode ser associada a outros instrumentos de coletas de dados. Deve ser orientada pelos objetivos da pesquisa. Precisa ser planejada, registrada de forma imediata.</a:t>
            </a:r>
            <a:endParaRPr kumimoji="0" lang="pt-BR" sz="2700" b="1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2673</TotalTime>
  <Words>619</Words>
  <Application>Microsoft Office PowerPoint</Application>
  <PresentationFormat>Apresentação na tela (4:3)</PresentationFormat>
  <Paragraphs>79</Paragraphs>
  <Slides>11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Viagem</vt:lpstr>
      <vt:lpstr>METODOLOGIA DE ESTUDO E DE PESQUISA EM ADMINISTRAÇÃO                 Unidade 5</vt:lpstr>
      <vt:lpstr>INSTRUMENTOS E TÉCNICAS DE COLETA DE DADOS</vt:lpstr>
      <vt:lpstr>INSTRUMENTOS E TÉCNICAS DE COLETA DE DADOS - ENTREVISTA</vt:lpstr>
      <vt:lpstr>Slide 4</vt:lpstr>
      <vt:lpstr>Slide 5</vt:lpstr>
      <vt:lpstr>Slide 6</vt:lpstr>
      <vt:lpstr>Slide 7</vt:lpstr>
      <vt:lpstr>Slide 8</vt:lpstr>
      <vt:lpstr>Outros tipos de coleta de dados</vt:lpstr>
      <vt:lpstr>Tabulação e apresentação dos dados coletados</vt:lpstr>
      <vt:lpstr>Slide 11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Desenvolvimento Rural Sustentável no Programa de Pós-Graduação em Agronomia – Produção Vegetal da UFPR</dc:title>
  <dc:creator>nilce</dc:creator>
  <cp:lastModifiedBy>MARISTELA</cp:lastModifiedBy>
  <cp:revision>134</cp:revision>
  <dcterms:created xsi:type="dcterms:W3CDTF">2008-04-06T22:53:14Z</dcterms:created>
  <dcterms:modified xsi:type="dcterms:W3CDTF">2015-03-25T12:37:14Z</dcterms:modified>
</cp:coreProperties>
</file>