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442" r:id="rId4"/>
    <p:sldId id="443" r:id="rId5"/>
    <p:sldId id="446" r:id="rId6"/>
    <p:sldId id="414" r:id="rId7"/>
    <p:sldId id="415" r:id="rId8"/>
    <p:sldId id="417" r:id="rId9"/>
    <p:sldId id="418" r:id="rId10"/>
    <p:sldId id="419" r:id="rId11"/>
    <p:sldId id="421" r:id="rId12"/>
    <p:sldId id="303" r:id="rId13"/>
    <p:sldId id="420" r:id="rId14"/>
    <p:sldId id="258" r:id="rId15"/>
    <p:sldId id="259" r:id="rId16"/>
    <p:sldId id="260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412" r:id="rId25"/>
    <p:sldId id="375" r:id="rId26"/>
    <p:sldId id="377" r:id="rId27"/>
    <p:sldId id="380" r:id="rId28"/>
    <p:sldId id="395" r:id="rId29"/>
    <p:sldId id="269" r:id="rId30"/>
    <p:sldId id="374" r:id="rId31"/>
    <p:sldId id="382" r:id="rId32"/>
    <p:sldId id="384" r:id="rId33"/>
    <p:sldId id="385" r:id="rId34"/>
    <p:sldId id="386" r:id="rId35"/>
    <p:sldId id="387" r:id="rId36"/>
    <p:sldId id="388" r:id="rId37"/>
    <p:sldId id="389" r:id="rId38"/>
    <p:sldId id="390" r:id="rId39"/>
    <p:sldId id="391" r:id="rId40"/>
    <p:sldId id="392" r:id="rId41"/>
    <p:sldId id="275" r:id="rId42"/>
    <p:sldId id="399" r:id="rId43"/>
    <p:sldId id="400" r:id="rId44"/>
    <p:sldId id="401" r:id="rId45"/>
    <p:sldId id="402" r:id="rId46"/>
    <p:sldId id="403" r:id="rId47"/>
    <p:sldId id="404" r:id="rId48"/>
    <p:sldId id="405" r:id="rId49"/>
    <p:sldId id="406" r:id="rId50"/>
    <p:sldId id="411" r:id="rId51"/>
    <p:sldId id="279" r:id="rId52"/>
    <p:sldId id="280" r:id="rId53"/>
    <p:sldId id="281" r:id="rId54"/>
    <p:sldId id="284" r:id="rId55"/>
    <p:sldId id="288" r:id="rId56"/>
    <p:sldId id="289" r:id="rId57"/>
    <p:sldId id="290" r:id="rId58"/>
    <p:sldId id="291" r:id="rId59"/>
    <p:sldId id="292" r:id="rId60"/>
    <p:sldId id="293" r:id="rId61"/>
    <p:sldId id="294" r:id="rId62"/>
    <p:sldId id="297" r:id="rId63"/>
    <p:sldId id="299" r:id="rId64"/>
    <p:sldId id="300" r:id="rId65"/>
    <p:sldId id="301" r:id="rId66"/>
    <p:sldId id="302" r:id="rId67"/>
    <p:sldId id="325" r:id="rId68"/>
    <p:sldId id="327" r:id="rId69"/>
    <p:sldId id="330" r:id="rId70"/>
    <p:sldId id="447" r:id="rId71"/>
    <p:sldId id="331" r:id="rId72"/>
    <p:sldId id="332" r:id="rId73"/>
    <p:sldId id="413" r:id="rId74"/>
    <p:sldId id="333" r:id="rId75"/>
    <p:sldId id="334" r:id="rId76"/>
    <p:sldId id="335" r:id="rId77"/>
    <p:sldId id="338" r:id="rId78"/>
    <p:sldId id="448" r:id="rId7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608F96-6301-4AF9-882C-4DF507C99C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72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92E1B8-9ECF-49E9-BFD9-A064A6A2F4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748210-8821-4E64-A23A-5E0274441933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A1433B-C6F2-49F7-BBA6-2D1A5D02E57A}" type="slidenum">
              <a:rPr lang="pt-BR" smtClean="0"/>
              <a:pPr/>
              <a:t>2</a:t>
            </a:fld>
            <a:endParaRPr lang="pt-BR" smtClean="0"/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3D5536-FE5F-4FB6-801F-8653057A2E9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2E9A30-8875-40CA-B2FB-5FB1B03C47B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CACFE0-9284-40D0-9B5E-11CC1B299E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646F87-A2EC-4E5E-8C78-7A217D61FA1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6AC187-F469-493C-AE4D-A09B50F3E7E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453025-B0C5-4425-986D-21CF30E58C2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6C696D-76FC-4594-BCD1-ADBFF2DBE85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0D1C677-47AE-4018-95D9-452D1D383A7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042F51-F1BB-402F-8D10-E1E64A2ACD5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BC5C5F-F742-4121-A680-D9A4F9E5DF3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07C5623-7A07-407C-AABF-7235A7FF01D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TÉCNICAS DE PESQUISA EM ECONOMIA</a:t>
            </a: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332D24F-6B39-4863-9283-2A8A21B412C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685800" y="1571625"/>
            <a:ext cx="7772400" cy="23574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400" dirty="0" smtClean="0">
                <a:latin typeface="Arial" pitchFamily="34" charset="0"/>
                <a:cs typeface="Arial" pitchFamily="34" charset="0"/>
              </a:rPr>
              <a:t>METODOLOGIA DE ESTUDO E DE PESQUISA EM ADMINISTRAÇÃO</a:t>
            </a:r>
            <a:br>
              <a:rPr lang="pt-BR" sz="4400" dirty="0" smtClean="0">
                <a:latin typeface="Arial" pitchFamily="34" charset="0"/>
                <a:cs typeface="Arial" pitchFamily="34" charset="0"/>
              </a:rPr>
            </a:br>
            <a:r>
              <a:rPr lang="pt-BR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400" dirty="0" smtClean="0">
                <a:latin typeface="Arial" pitchFamily="34" charset="0"/>
                <a:cs typeface="Arial" pitchFamily="34" charset="0"/>
              </a:rPr>
            </a:br>
            <a:r>
              <a:rPr lang="pt-BR" sz="4400" dirty="0" smtClean="0">
                <a:latin typeface="Arial" pitchFamily="34" charset="0"/>
                <a:cs typeface="Arial" pitchFamily="34" charset="0"/>
              </a:rPr>
              <a:t>               Unidade </a:t>
            </a:r>
            <a:r>
              <a:rPr lang="pt-BR" sz="4400" dirty="0" smtClean="0">
                <a:latin typeface="Arial" pitchFamily="34" charset="0"/>
                <a:cs typeface="Arial" pitchFamily="34" charset="0"/>
              </a:rPr>
              <a:t>6</a:t>
            </a:r>
            <a:endParaRPr lang="pt-BR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0" y="5715016"/>
            <a:ext cx="6572250" cy="7429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C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lIns="162000" tIns="154800" rIns="162000" bIns="154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Profa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. Maristela </a:t>
            </a:r>
            <a:r>
              <a:rPr lang="pt-BR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Franchetti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 de Paula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47825" y="2438400"/>
            <a:ext cx="434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pt-BR" sz="1200">
                <a:solidFill>
                  <a:srgbClr val="000000"/>
                </a:solidFill>
                <a:cs typeface="Times New Roman" pitchFamily="18" charset="0"/>
              </a:rPr>
              <a:t>Ex: </a:t>
            </a:r>
            <a:endParaRPr lang="pt-BR"/>
          </a:p>
        </p:txBody>
      </p:sp>
      <p:graphicFrame>
        <p:nvGraphicFramePr>
          <p:cNvPr id="155732" name="Group 84"/>
          <p:cNvGraphicFramePr>
            <a:graphicFrameLocks noGrp="1"/>
          </p:cNvGraphicFramePr>
          <p:nvPr/>
        </p:nvGraphicFramePr>
        <p:xfrm>
          <a:off x="2938492" y="176213"/>
          <a:ext cx="5848350" cy="6248400"/>
        </p:xfrm>
        <a:graphic>
          <a:graphicData uri="http://schemas.openxmlformats.org/drawingml/2006/table">
            <a:tbl>
              <a:tblPr/>
              <a:tblGrid>
                <a:gridCol w="5848350"/>
              </a:tblGrid>
              <a:tr h="1706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UNIVERSIDADE ESTADUAL DO CENTRO-OESTE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CENTRO DE CIENCIAS SOCIAIS APLICADAS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CURSO DE ADMINISTRAÇÃO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(fonte 14 em negrito, no nome da Instituição e curso)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TEMA DO TRABALHO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(fonte 14 em negrito, tema do estágio)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(Fonte 12 em negrito)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GUARAPUAVA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2014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3311525" y="427038"/>
            <a:ext cx="27308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1400" b="1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Nome aluno</a:t>
            </a:r>
            <a:endParaRPr lang="pt-BR" sz="1400" b="1" dirty="0">
              <a:solidFill>
                <a:srgbClr val="000000"/>
              </a:solidFill>
              <a:latin typeface="Arial" pitchFamily="34" charset="0"/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latin typeface="Arial" pitchFamily="34" charset="0"/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pt-BR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pt-BR" sz="1400" b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TRABALHOS ACADÊMICOS </a:t>
            </a:r>
            <a:r>
              <a:rPr lang="pt-BR" sz="14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 </a:t>
            </a:r>
            <a:endParaRPr lang="pt-BR" sz="1400" dirty="0">
              <a:latin typeface="Arial" pitchFamily="34" charset="0"/>
            </a:endParaRPr>
          </a:p>
          <a:p>
            <a:endParaRPr lang="pt-BR" sz="1400" dirty="0">
              <a:latin typeface="Arial" pitchFamily="34" charset="0"/>
            </a:endParaRPr>
          </a:p>
        </p:txBody>
      </p:sp>
      <p:graphicFrame>
        <p:nvGraphicFramePr>
          <p:cNvPr id="156696" name="Group 24"/>
          <p:cNvGraphicFramePr>
            <a:graphicFrameLocks noGrp="1"/>
          </p:cNvGraphicFramePr>
          <p:nvPr/>
        </p:nvGraphicFramePr>
        <p:xfrm>
          <a:off x="3708400" y="3141663"/>
          <a:ext cx="4229100" cy="1783080"/>
        </p:xfrm>
        <a:graphic>
          <a:graphicData uri="http://schemas.openxmlformats.org/drawingml/2006/table">
            <a:tbl>
              <a:tblPr/>
              <a:tblGrid>
                <a:gridCol w="1685925"/>
                <a:gridCol w="2543175"/>
              </a:tblGrid>
              <a:tr h="61118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Trabalho apresentado à Professora Maristela </a:t>
                      </a:r>
                      <a:r>
                        <a:rPr kumimoji="0" lang="pt-B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Franchetti</a:t>
                      </a: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de Paula </a:t>
                      </a: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na disciplina de </a:t>
                      </a: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Metodologia de Estudo e de Pesquisa em Administração,  </a:t>
                      </a: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 Curso de </a:t>
                      </a: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Administração Pública, do Programa Nacional de Formação em Administração Pública - </a:t>
                      </a: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UNICENTRO, como requisito parcial para conclusão do curso.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86" name="Rectangle 17"/>
          <p:cNvSpPr>
            <a:spLocks noChangeArrowheads="1"/>
          </p:cNvSpPr>
          <p:nvPr/>
        </p:nvSpPr>
        <p:spPr bwMode="auto">
          <a:xfrm>
            <a:off x="3995738" y="5589588"/>
            <a:ext cx="12614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1200" dirty="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pt-BR" sz="1000" dirty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r>
              <a:rPr lang="pt-BR" sz="1200" dirty="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pt-BR" sz="1000" dirty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r>
              <a:rPr lang="pt-BR" sz="1200" dirty="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pt-BR" sz="1000" dirty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r>
              <a:rPr lang="pt-BR" sz="1200" b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GUARAPUAVA</a:t>
            </a:r>
            <a:endParaRPr lang="pt-BR" sz="1200" b="1" dirty="0">
              <a:latin typeface="Arial" pitchFamily="34" charset="0"/>
              <a:cs typeface="Times New Roman" pitchFamily="18" charset="0"/>
            </a:endParaRPr>
          </a:p>
          <a:p>
            <a:r>
              <a:rPr lang="pt-BR" sz="1200" b="1" dirty="0" smtClean="0">
                <a:latin typeface="Arial" pitchFamily="34" charset="0"/>
                <a:cs typeface="Times New Roman" pitchFamily="18" charset="0"/>
              </a:rPr>
              <a:t>2015</a:t>
            </a:r>
            <a:endParaRPr lang="pt-BR" sz="1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2B0424-4AB5-491E-AC6C-5759BACD93D7}" type="slidenum">
              <a:rPr lang="pt-BR" smtClean="0"/>
              <a:pPr/>
              <a:t>12</a:t>
            </a:fld>
            <a:endParaRPr lang="pt-BR" smtClean="0"/>
          </a:p>
        </p:txBody>
      </p:sp>
      <p:sp>
        <p:nvSpPr>
          <p:cNvPr id="5123" name="Text Box 34"/>
          <p:cNvSpPr txBox="1">
            <a:spLocks noChangeArrowheads="1"/>
          </p:cNvSpPr>
          <p:nvPr/>
        </p:nvSpPr>
        <p:spPr bwMode="auto">
          <a:xfrm>
            <a:off x="5724525" y="1533525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CAPA</a:t>
            </a:r>
            <a:endParaRPr lang="pt-BR"/>
          </a:p>
        </p:txBody>
      </p:sp>
      <p:sp>
        <p:nvSpPr>
          <p:cNvPr id="5124" name="Text Box 32"/>
          <p:cNvSpPr txBox="1">
            <a:spLocks noChangeArrowheads="1"/>
          </p:cNvSpPr>
          <p:nvPr/>
        </p:nvSpPr>
        <p:spPr bwMode="auto">
          <a:xfrm>
            <a:off x="5578475" y="1746250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25" name="Text Box 30"/>
          <p:cNvSpPr txBox="1">
            <a:spLocks noChangeArrowheads="1"/>
          </p:cNvSpPr>
          <p:nvPr/>
        </p:nvSpPr>
        <p:spPr bwMode="auto">
          <a:xfrm>
            <a:off x="5395913" y="1928813"/>
            <a:ext cx="1096962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ANEXOS</a:t>
            </a:r>
            <a:endParaRPr lang="pt-BR"/>
          </a:p>
        </p:txBody>
      </p:sp>
      <p:sp>
        <p:nvSpPr>
          <p:cNvPr id="5126" name="Text Box 29"/>
          <p:cNvSpPr txBox="1">
            <a:spLocks noChangeArrowheads="1"/>
          </p:cNvSpPr>
          <p:nvPr/>
        </p:nvSpPr>
        <p:spPr bwMode="auto">
          <a:xfrm>
            <a:off x="5213350" y="2111375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27" name="Text Box 27"/>
          <p:cNvSpPr txBox="1">
            <a:spLocks noChangeArrowheads="1"/>
          </p:cNvSpPr>
          <p:nvPr/>
        </p:nvSpPr>
        <p:spPr bwMode="auto">
          <a:xfrm>
            <a:off x="4938713" y="2349500"/>
            <a:ext cx="1096962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REFERÊNCIAS</a:t>
            </a:r>
            <a:endParaRPr lang="pt-BR"/>
          </a:p>
        </p:txBody>
      </p:sp>
      <p:sp>
        <p:nvSpPr>
          <p:cNvPr id="5128" name="Text Box 26"/>
          <p:cNvSpPr txBox="1">
            <a:spLocks noChangeArrowheads="1"/>
          </p:cNvSpPr>
          <p:nvPr/>
        </p:nvSpPr>
        <p:spPr bwMode="auto">
          <a:xfrm>
            <a:off x="4846638" y="2660650"/>
            <a:ext cx="1096962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29" name="Text Box 25"/>
          <p:cNvSpPr txBox="1">
            <a:spLocks noChangeArrowheads="1"/>
          </p:cNvSpPr>
          <p:nvPr/>
        </p:nvSpPr>
        <p:spPr bwMode="auto">
          <a:xfrm>
            <a:off x="4756150" y="2751138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30" name="Text Box 24"/>
          <p:cNvSpPr txBox="1">
            <a:spLocks noChangeArrowheads="1"/>
          </p:cNvSpPr>
          <p:nvPr/>
        </p:nvSpPr>
        <p:spPr bwMode="auto">
          <a:xfrm>
            <a:off x="4664075" y="2843213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31" name="Text Box 23"/>
          <p:cNvSpPr txBox="1">
            <a:spLocks noChangeArrowheads="1"/>
          </p:cNvSpPr>
          <p:nvPr/>
        </p:nvSpPr>
        <p:spPr bwMode="auto">
          <a:xfrm>
            <a:off x="4481513" y="2935288"/>
            <a:ext cx="1096962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TEXTO</a:t>
            </a:r>
            <a:endParaRPr lang="pt-BR"/>
          </a:p>
        </p:txBody>
      </p:sp>
      <p:sp>
        <p:nvSpPr>
          <p:cNvPr id="5132" name="Text Box 22"/>
          <p:cNvSpPr txBox="1">
            <a:spLocks noChangeArrowheads="1"/>
          </p:cNvSpPr>
          <p:nvPr/>
        </p:nvSpPr>
        <p:spPr bwMode="auto">
          <a:xfrm>
            <a:off x="3995738" y="3405188"/>
            <a:ext cx="1096962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ABSTRACT</a:t>
            </a:r>
            <a:endParaRPr lang="pt-BR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3779838" y="3621088"/>
            <a:ext cx="1096962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RESUMO</a:t>
            </a:r>
            <a:endParaRPr lang="pt-BR"/>
          </a:p>
        </p:txBody>
      </p:sp>
      <p:sp>
        <p:nvSpPr>
          <p:cNvPr id="5134" name="Text Box 20"/>
          <p:cNvSpPr txBox="1">
            <a:spLocks noChangeArrowheads="1"/>
          </p:cNvSpPr>
          <p:nvPr/>
        </p:nvSpPr>
        <p:spPr bwMode="auto">
          <a:xfrm>
            <a:off x="3546475" y="3836988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LISTAS</a:t>
            </a:r>
            <a:endParaRPr lang="pt-BR"/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3419475" y="4052888"/>
            <a:ext cx="1096963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SUMÁRIO</a:t>
            </a:r>
            <a:endParaRPr lang="pt-BR"/>
          </a:p>
        </p:txBody>
      </p:sp>
      <p:sp>
        <p:nvSpPr>
          <p:cNvPr id="5136" name="Text Box 17"/>
          <p:cNvSpPr txBox="1">
            <a:spLocks noChangeArrowheads="1"/>
          </p:cNvSpPr>
          <p:nvPr/>
        </p:nvSpPr>
        <p:spPr bwMode="auto">
          <a:xfrm>
            <a:off x="3276600" y="4270375"/>
            <a:ext cx="1189038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AGRADECIMENTOS</a:t>
            </a:r>
            <a:endParaRPr lang="pt-BR"/>
          </a:p>
        </p:txBody>
      </p:sp>
      <p:sp>
        <p:nvSpPr>
          <p:cNvPr id="5137" name="Text Box 16"/>
          <p:cNvSpPr txBox="1">
            <a:spLocks noChangeArrowheads="1"/>
          </p:cNvSpPr>
          <p:nvPr/>
        </p:nvSpPr>
        <p:spPr bwMode="auto">
          <a:xfrm>
            <a:off x="3203575" y="4486275"/>
            <a:ext cx="1189038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DEDICATÓRIA</a:t>
            </a:r>
            <a:endParaRPr lang="pt-BR"/>
          </a:p>
        </p:txBody>
      </p:sp>
      <p:sp>
        <p:nvSpPr>
          <p:cNvPr id="5138" name="Text Box 14"/>
          <p:cNvSpPr txBox="1">
            <a:spLocks noChangeArrowheads="1"/>
          </p:cNvSpPr>
          <p:nvPr/>
        </p:nvSpPr>
        <p:spPr bwMode="auto">
          <a:xfrm>
            <a:off x="3095625" y="4724400"/>
            <a:ext cx="1189038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FOLHA DE ROSTO</a:t>
            </a:r>
            <a:endParaRPr lang="pt-BR"/>
          </a:p>
        </p:txBody>
      </p:sp>
      <p:sp>
        <p:nvSpPr>
          <p:cNvPr id="5139" name="Text Box 11"/>
          <p:cNvSpPr txBox="1">
            <a:spLocks noChangeArrowheads="1"/>
          </p:cNvSpPr>
          <p:nvPr/>
        </p:nvSpPr>
        <p:spPr bwMode="auto">
          <a:xfrm>
            <a:off x="2987675" y="5013325"/>
            <a:ext cx="1189038" cy="14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800">
                <a:cs typeface="Times New Roman" pitchFamily="18" charset="0"/>
              </a:rPr>
              <a:t>CAPA</a:t>
            </a:r>
            <a:endParaRPr lang="pt-BR"/>
          </a:p>
        </p:txBody>
      </p:sp>
      <p:sp>
        <p:nvSpPr>
          <p:cNvPr id="5140" name="AutoShape 10"/>
          <p:cNvSpPr>
            <a:spLocks/>
          </p:cNvSpPr>
          <p:nvPr/>
        </p:nvSpPr>
        <p:spPr bwMode="auto">
          <a:xfrm rot="2142719">
            <a:off x="3109913" y="2843213"/>
            <a:ext cx="365125" cy="2422525"/>
          </a:xfrm>
          <a:prstGeom prst="leftBrace">
            <a:avLst>
              <a:gd name="adj1" fmla="val 5529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41" name="Text Box 9"/>
          <p:cNvSpPr txBox="1">
            <a:spLocks noChangeArrowheads="1"/>
          </p:cNvSpPr>
          <p:nvPr/>
        </p:nvSpPr>
        <p:spPr bwMode="auto">
          <a:xfrm>
            <a:off x="2286000" y="3575050"/>
            <a:ext cx="822325" cy="549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1000">
                <a:cs typeface="Times New Roman" pitchFamily="18" charset="0"/>
              </a:rPr>
              <a:t>Elementos pré-textuais</a:t>
            </a:r>
            <a:endParaRPr lang="pt-BR"/>
          </a:p>
        </p:txBody>
      </p:sp>
      <p:sp>
        <p:nvSpPr>
          <p:cNvPr id="5142" name="AutoShape 8"/>
          <p:cNvSpPr>
            <a:spLocks/>
          </p:cNvSpPr>
          <p:nvPr/>
        </p:nvSpPr>
        <p:spPr bwMode="auto">
          <a:xfrm rot="1936607">
            <a:off x="4322763" y="2484438"/>
            <a:ext cx="182562" cy="457200"/>
          </a:xfrm>
          <a:prstGeom prst="leftBrace">
            <a:avLst>
              <a:gd name="adj1" fmla="val 2087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43" name="Text Box 7"/>
          <p:cNvSpPr txBox="1">
            <a:spLocks noChangeArrowheads="1"/>
          </p:cNvSpPr>
          <p:nvPr/>
        </p:nvSpPr>
        <p:spPr bwMode="auto">
          <a:xfrm>
            <a:off x="3017838" y="2387600"/>
            <a:ext cx="1279525" cy="2746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1000">
                <a:cs typeface="Times New Roman" pitchFamily="18" charset="0"/>
              </a:rPr>
              <a:t>Elementos textuais</a:t>
            </a:r>
            <a:endParaRPr lang="pt-BR"/>
          </a:p>
        </p:txBody>
      </p:sp>
      <p:sp>
        <p:nvSpPr>
          <p:cNvPr id="5144" name="AutoShape 6"/>
          <p:cNvSpPr>
            <a:spLocks/>
          </p:cNvSpPr>
          <p:nvPr/>
        </p:nvSpPr>
        <p:spPr bwMode="auto">
          <a:xfrm rot="2332935">
            <a:off x="4821238" y="1098550"/>
            <a:ext cx="365125" cy="1371600"/>
          </a:xfrm>
          <a:prstGeom prst="leftBrace">
            <a:avLst>
              <a:gd name="adj1" fmla="val 31304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45" name="Text Box 5"/>
          <p:cNvSpPr txBox="1">
            <a:spLocks noChangeArrowheads="1"/>
          </p:cNvSpPr>
          <p:nvPr/>
        </p:nvSpPr>
        <p:spPr bwMode="auto">
          <a:xfrm>
            <a:off x="3294063" y="1289050"/>
            <a:ext cx="1463675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1000">
                <a:cs typeface="Times New Roman" pitchFamily="18" charset="0"/>
              </a:rPr>
              <a:t>Elementos pós-textuais</a:t>
            </a:r>
            <a:endParaRPr lang="pt-BR"/>
          </a:p>
        </p:txBody>
      </p:sp>
      <p:sp>
        <p:nvSpPr>
          <p:cNvPr id="5146" name="Rectangle 35"/>
          <p:cNvSpPr>
            <a:spLocks noChangeArrowheads="1"/>
          </p:cNvSpPr>
          <p:nvPr/>
        </p:nvSpPr>
        <p:spPr bwMode="auto">
          <a:xfrm>
            <a:off x="971550" y="534988"/>
            <a:ext cx="26638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b="1">
                <a:cs typeface="Times New Roman" pitchFamily="18" charset="0"/>
              </a:rPr>
              <a:t>ESTRUTURA DO TRABALHO</a:t>
            </a:r>
            <a:endParaRPr lang="pt-BR" b="1"/>
          </a:p>
          <a:p>
            <a:pPr eaLnBrk="0" hangingPunct="0"/>
            <a:endParaRPr lang="pt-BR" b="1"/>
          </a:p>
          <a:p>
            <a:pPr eaLnBrk="0" hangingPunct="0"/>
            <a:endParaRPr lang="pt-BR" b="1"/>
          </a:p>
        </p:txBody>
      </p:sp>
      <p:sp>
        <p:nvSpPr>
          <p:cNvPr id="5147" name="Rectangle 63"/>
          <p:cNvSpPr>
            <a:spLocks noChangeArrowheads="1"/>
          </p:cNvSpPr>
          <p:nvPr/>
        </p:nvSpPr>
        <p:spPr bwMode="auto">
          <a:xfrm>
            <a:off x="2635250" y="814388"/>
            <a:ext cx="1841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3060700" algn="l"/>
              </a:tabLst>
            </a:pPr>
            <a:r>
              <a:rPr lang="pt-BR" sz="1200">
                <a:cs typeface="Times New Roman" pitchFamily="18" charset="0"/>
              </a:rPr>
              <a:t/>
            </a:r>
            <a:br>
              <a:rPr lang="pt-BR" sz="1200">
                <a:cs typeface="Times New Roman" pitchFamily="18" charset="0"/>
              </a:rPr>
            </a:br>
            <a:endParaRPr lang="pt-BR" sz="1100"/>
          </a:p>
          <a:p>
            <a:pPr eaLnBrk="0" hangingPunct="0">
              <a:tabLst>
                <a:tab pos="3060700" algn="l"/>
              </a:tabLst>
            </a:pPr>
            <a:endParaRPr 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ordem_dos_element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9075" y="638175"/>
            <a:ext cx="531495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Numeração das páginas</a:t>
            </a:r>
          </a:p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algarismos arábicos: parte textual, iniciando na parte inferior centralizada (início de capítulo, a 1 cm da borda) e continuando na parte superior à direita (a 1,5 da primeira linha).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parte pré-textual (capa, folha de rosto, banca examinadora, dedicatória, agradecimentos, sumário, lista de figuras, lista de tabelas e resumo/abstract), com exceção da folha de rosto, deve ser numerada com algarismos romanos, em letras minúsculas, na posição conforme na parte textual. Vale lembrar: a folha de rosto é contada mas não numerada.</a:t>
            </a:r>
          </a:p>
        </p:txBody>
      </p:sp>
      <p:sp>
        <p:nvSpPr>
          <p:cNvPr id="61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1F3829-8ABB-4A8C-81DF-EE9A8BCB6BC5}" type="slidenum">
              <a:rPr lang="pt-BR" smtClean="0"/>
              <a:pPr/>
              <a:t>14</a:t>
            </a:fld>
            <a:endParaRPr lang="pt-BR" smtClean="0"/>
          </a:p>
        </p:txBody>
      </p:sp>
      <p:sp>
        <p:nvSpPr>
          <p:cNvPr id="6148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FORMA GRÁFICA DO TEXTO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000108"/>
            <a:ext cx="9001155" cy="4876800"/>
          </a:xfrm>
        </p:spPr>
        <p:txBody>
          <a:bodyPr>
            <a:noAutofit/>
          </a:bodyPr>
          <a:lstStyle/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Capítulos e divisões</a:t>
            </a:r>
          </a:p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Os títulos dos capítulos devem ser escritos em letras maiúsculas e centralizados;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As subdivisões dos capítulos (seções) devem ser escritas em letras minúsculas (só a primeira letra da primeira palavra é maiúscula):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grifados, em negritos ou em itálicos;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alinhados à margem esquerda;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 texto escrito em seguida deve estar distanciado a 2,5 dos títulos dos capítulos ou seções.</a:t>
            </a: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Siglas, abreviaturas e símbolos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Devem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aparecer por extenso, com sua respectiva abreviatura entre parênteses na primeira vez em que forem mencionados no texto.</a:t>
            </a:r>
          </a:p>
        </p:txBody>
      </p:sp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47FD97-6FF0-448F-A376-C3E854E072B3}" type="slidenum">
              <a:rPr lang="pt-BR" smtClean="0"/>
              <a:pPr/>
              <a:t>15</a:t>
            </a:fld>
            <a:endParaRPr lang="pt-BR" smtClean="0"/>
          </a:p>
        </p:txBody>
      </p:sp>
      <p:sp>
        <p:nvSpPr>
          <p:cNvPr id="7172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-24"/>
            <a:ext cx="8229600" cy="1143000"/>
          </a:xfrm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FORMA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GRÁFICA DO TEXTO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Figuras </a:t>
            </a:r>
          </a:p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(desenhos, diagramas, fluxogramas, fotografias, mapas, organogramas)</a:t>
            </a:r>
          </a:p>
          <a:p>
            <a:pPr marL="914400" lvl="1" indent="-465138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devem ser numerados em algarismos arábicos de maneira consecutiva e crescente</a:t>
            </a:r>
          </a:p>
          <a:p>
            <a:pPr marL="533400" indent="-533400" algn="just" eaLnBrk="1" hangingPunct="1">
              <a:lnSpc>
                <a:spcPct val="8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as legendas devem se localizar logo abaixo (acima) das figuras, precedidas pela palavra Figura (FIGURA) e do respectivo número</a:t>
            </a:r>
          </a:p>
          <a:p>
            <a:pPr marL="533400" indent="-533400" algn="just" eaLnBrk="1" hangingPunct="1">
              <a:lnSpc>
                <a:spcPct val="8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no texto, deve-se indicar o número da figura, que será colocado tão próximo quanto possível da parte do texto onde é citada pela primeira vez</a:t>
            </a:r>
            <a:endParaRPr lang="pt-BR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614F78-B5A2-42A0-BD9C-1F0082D11E01}" type="slidenum">
              <a:rPr lang="pt-BR" smtClean="0"/>
              <a:pPr/>
              <a:t>16</a:t>
            </a:fld>
            <a:endParaRPr lang="pt-BR" smtClean="0"/>
          </a:p>
        </p:txBody>
      </p:sp>
      <p:sp>
        <p:nvSpPr>
          <p:cNvPr id="819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 </a:t>
            </a:r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GRÁFICA DO TEXTO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Capa (sugestão)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Nome da instituição em maiúsculas e negrito, a 3,5 cm da margem superior;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Título do trabalho em maiúsculas e negrito, no centro da página;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Autor em minúsculas e negrito, a 3 cm do título (centralizado);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Cidade em maiúsculas e negrito, a 4 cm da margem inferior;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Ano em maiúsculas e negrito, abaixo da cidade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AED99B-8193-4341-9DE1-C8BF31168596}" type="slidenum">
              <a:rPr lang="pt-BR" smtClean="0"/>
              <a:pPr/>
              <a:t>17</a:t>
            </a:fld>
            <a:endParaRPr lang="pt-BR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ESTRUTURA DO TRABALHO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smtClean="0">
                <a:latin typeface="Arial" pitchFamily="34" charset="0"/>
                <a:cs typeface="Arial" pitchFamily="34" charset="0"/>
              </a:rPr>
              <a:t>Folha de rosto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Apresenta os elementos essenciais à identificação do trabalho. Deve conter os seguintes dados: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Autor em maiúsculas e negrito, a 3,5 cm  da margem superior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Título do trabalho em maiúsculas e negrito, no centro da página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Nota, em minúsculas e fonte 11, indicando a natureza acadêmica do trabalho, e unidade de ensino e instituição onde será apresentado, estando a 3 cm do título e enquadrado à esquerda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Cidade em maiúsculas e negrito, a 4 cm da margem inferior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Ano em maiúsculas e negrito, abaixo da cidade.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D5180E-B0D7-42B8-B150-94EE00D50909}" type="slidenum">
              <a:rPr lang="pt-BR" smtClean="0"/>
              <a:pPr/>
              <a:t>18</a:t>
            </a:fld>
            <a:endParaRPr lang="pt-BR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ESTRUTURA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 Banca examinadora/Termo de aprovação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(apenas no trabalho final)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200" b="1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 Dedicatória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(opcional)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Quando presente, deve aparecer após a folha de rosto ou da folha de aprovação, se for o caso. Serve para expressar homenagem do autor a alguém que tenha auxiliado na confecção do trabalho. O texto é colocado no canto direito e inferior da página.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200" b="1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 Agradecimentos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(apenas no trabalho final)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Aparecem na página seguinte à de dedicatória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em monografia, 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teses e dissertações, ou após a folha de rosto nos demais trabalhos.</a:t>
            </a:r>
          </a:p>
        </p:txBody>
      </p:sp>
      <p:sp>
        <p:nvSpPr>
          <p:cNvPr id="112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A4AAC-46F5-4413-B34C-132466858643}" type="slidenum">
              <a:rPr lang="pt-BR" smtClean="0"/>
              <a:pPr/>
              <a:t>19</a:t>
            </a:fld>
            <a:endParaRPr lang="pt-BR" smtClean="0"/>
          </a:p>
        </p:txBody>
      </p:sp>
      <p:sp>
        <p:nvSpPr>
          <p:cNvPr id="11268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ESTRUTURA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9143999" cy="1033463"/>
          </a:xfrm>
        </p:spPr>
        <p:txBody>
          <a:bodyPr>
            <a:normAutofit fontScale="90000"/>
          </a:bodyPr>
          <a:lstStyle/>
          <a:p>
            <a:pPr marL="685800" indent="-685800" algn="ctr" eaLnBrk="1" hangingPunct="1"/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ESTRUTURA E ORGANIZAÇÃO DE TRABALHOS CIENTÍFICOS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pt-BR" sz="3200" dirty="0"/>
              <a:t> FORMATO A4</a:t>
            </a:r>
          </a:p>
          <a:p>
            <a:pPr algn="just"/>
            <a:endParaRPr lang="pt-BR" sz="3200" dirty="0"/>
          </a:p>
          <a:p>
            <a:pPr algn="just">
              <a:buFontTx/>
              <a:buChar char="•"/>
            </a:pPr>
            <a:r>
              <a:rPr lang="pt-BR" sz="3200" dirty="0"/>
              <a:t> COM MARGENS DE:</a:t>
            </a:r>
          </a:p>
          <a:p>
            <a:endParaRPr lang="pt-BR" sz="2400" dirty="0"/>
          </a:p>
          <a:p>
            <a:r>
              <a:rPr lang="pt-BR" sz="2400" dirty="0"/>
              <a:t>Esquerda: 3 cm</a:t>
            </a:r>
          </a:p>
          <a:p>
            <a:r>
              <a:rPr lang="pt-BR" sz="2400" dirty="0"/>
              <a:t>Direita: 2 cm</a:t>
            </a:r>
          </a:p>
          <a:p>
            <a:r>
              <a:rPr lang="pt-BR" sz="2400" dirty="0"/>
              <a:t>Superior: 3 cm</a:t>
            </a:r>
          </a:p>
          <a:p>
            <a:r>
              <a:rPr lang="pt-BR" sz="2400" dirty="0"/>
              <a:t>Inferior: 2 cm</a:t>
            </a:r>
          </a:p>
          <a:p>
            <a:pPr algn="just"/>
            <a:endParaRPr lang="pt-BR" sz="2400" dirty="0"/>
          </a:p>
        </p:txBody>
      </p:sp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5767414" y="2643182"/>
            <a:ext cx="2590800" cy="3457575"/>
            <a:chOff x="3152" y="1842"/>
            <a:chExt cx="1632" cy="2178"/>
          </a:xfrm>
        </p:grpSpPr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3152" y="1842"/>
              <a:ext cx="1588" cy="217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3515" y="2160"/>
              <a:ext cx="1043" cy="1633"/>
            </a:xfrm>
            <a:prstGeom prst="rect">
              <a:avLst/>
            </a:prstGeom>
            <a:solidFill>
              <a:schemeClr val="bg2">
                <a:alpha val="61960"/>
              </a:schemeClr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" name="AutoShape 6"/>
            <p:cNvSpPr>
              <a:spLocks noChangeArrowheads="1"/>
            </p:cNvSpPr>
            <p:nvPr/>
          </p:nvSpPr>
          <p:spPr bwMode="auto">
            <a:xfrm>
              <a:off x="3969" y="1888"/>
              <a:ext cx="45" cy="181"/>
            </a:xfrm>
            <a:prstGeom prst="upDownArrow">
              <a:avLst>
                <a:gd name="adj1" fmla="val 50000"/>
                <a:gd name="adj2" fmla="val 804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" name="AutoShape 7"/>
            <p:cNvSpPr>
              <a:spLocks noChangeArrowheads="1"/>
            </p:cNvSpPr>
            <p:nvPr/>
          </p:nvSpPr>
          <p:spPr bwMode="auto">
            <a:xfrm>
              <a:off x="4059" y="3839"/>
              <a:ext cx="45" cy="181"/>
            </a:xfrm>
            <a:prstGeom prst="upDownArrow">
              <a:avLst>
                <a:gd name="adj1" fmla="val 50000"/>
                <a:gd name="adj2" fmla="val 804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3198" y="2931"/>
              <a:ext cx="226" cy="45"/>
            </a:xfrm>
            <a:prstGeom prst="leftRightArrow">
              <a:avLst>
                <a:gd name="adj1" fmla="val 50000"/>
                <a:gd name="adj2" fmla="val 1004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>
              <a:off x="4604" y="2931"/>
              <a:ext cx="136" cy="45"/>
            </a:xfrm>
            <a:prstGeom prst="leftRightArrow">
              <a:avLst>
                <a:gd name="adj1" fmla="val 50000"/>
                <a:gd name="adj2" fmla="val 604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243" y="2659"/>
              <a:ext cx="4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3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4059" y="1884"/>
              <a:ext cx="4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3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558" y="2659"/>
              <a:ext cx="2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2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4150" y="3789"/>
              <a:ext cx="2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42994" y="1071546"/>
            <a:ext cx="8229600" cy="4525963"/>
          </a:xfrm>
        </p:spPr>
        <p:txBody>
          <a:bodyPr>
            <a:noAutofit/>
          </a:bodyPr>
          <a:lstStyle/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Sumário ou conteúdo 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É a relação dos capítulos e seções do trabalho, na ordem que aparecem no corpo principal do trabalho, indicando-se as respectivas páginas. </a:t>
            </a:r>
          </a:p>
          <a:p>
            <a:pPr marL="533400" indent="-533400" algn="just" eaLnBrk="1" hangingPunct="1">
              <a:lnSpc>
                <a:spcPct val="80000"/>
              </a:lnSpc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As partes que precedem o sumário não devem ser relacionadas. Deve-se seguir a ordenação:</a:t>
            </a:r>
          </a:p>
          <a:p>
            <a:pPr marL="533400" indent="-533400" algn="just" eaLnBrk="1" hangingPunct="1">
              <a:lnSpc>
                <a:spcPct val="80000"/>
              </a:lnSpc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 palavra 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SUMÁRIO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deve figurar a 8 cm da margem superior centralizada;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Os títulos dos capítulos são escritos em letras maiúsculas e as subdivisões em letras minúsculas (só a primeira letra da primeira palavra é maiúscula);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 numeração justificada à margem direita da folha, que terá como título página (portanto, figura-se junto à margem direita);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alphaLcPeriod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874422-9DE2-479A-B37D-C6ECD12F4F11}" type="slidenum">
              <a:rPr lang="pt-BR" smtClean="0"/>
              <a:pPr/>
              <a:t>20</a:t>
            </a:fld>
            <a:endParaRPr lang="pt-BR" smtClean="0"/>
          </a:p>
        </p:txBody>
      </p:sp>
      <p:sp>
        <p:nvSpPr>
          <p:cNvPr id="12292" name="AutoShape 5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/>
              <a:t>ESTRUTURA</a:t>
            </a: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smtClean="0">
                <a:latin typeface="Arial" pitchFamily="34" charset="0"/>
                <a:cs typeface="Arial" pitchFamily="34" charset="0"/>
              </a:rPr>
              <a:t>Lista de figuras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As palavras </a:t>
            </a:r>
            <a:r>
              <a:rPr lang="pt-BR" sz="2400" b="1" smtClean="0">
                <a:latin typeface="Arial" pitchFamily="34" charset="0"/>
                <a:cs typeface="Arial" pitchFamily="34" charset="0"/>
              </a:rPr>
              <a:t>LISTAS DE FIGURAS</a:t>
            </a:r>
            <a:r>
              <a:rPr lang="pt-BR" sz="2400" smtClean="0">
                <a:latin typeface="Arial" pitchFamily="34" charset="0"/>
                <a:cs typeface="Arial" pitchFamily="34" charset="0"/>
              </a:rPr>
              <a:t> devem aparecer em maiúsculas, centralizadas e a 8 cm da margem superior</a:t>
            </a:r>
          </a:p>
          <a:p>
            <a:pPr eaLnBrk="1" hangingPunct="1">
              <a:lnSpc>
                <a:spcPct val="80000"/>
              </a:lnSpc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Numa seqüência numérica, deve aparecer o título completo de cada uma e a página correspondente.</a:t>
            </a:r>
          </a:p>
          <a:p>
            <a:pPr eaLnBrk="1" hangingPunct="1">
              <a:lnSpc>
                <a:spcPct val="80000"/>
              </a:lnSpc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smtClean="0">
                <a:latin typeface="Arial" pitchFamily="34" charset="0"/>
                <a:cs typeface="Arial" pitchFamily="34" charset="0"/>
              </a:rPr>
              <a:t>Lista de tabelas ou de quadros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Segue a mesma disposição da lista de figuras.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8E1E6A-FDAB-46A6-9207-6A93FE12E21F}" type="slidenum">
              <a:rPr lang="pt-BR" smtClean="0"/>
              <a:pPr/>
              <a:t>21</a:t>
            </a:fld>
            <a:endParaRPr lang="pt-BR" smtClean="0"/>
          </a:p>
        </p:txBody>
      </p:sp>
      <p:sp>
        <p:nvSpPr>
          <p:cNvPr id="1331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ESTRUTURA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smtClean="0">
                <a:latin typeface="Arial" pitchFamily="34" charset="0"/>
                <a:cs typeface="Arial" pitchFamily="34" charset="0"/>
              </a:rPr>
              <a:t>Lista de siglas, abreviaturas e símbolos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Deve vir acompanhada de sua respectiva forma por extenso.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b="1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smtClean="0">
                <a:latin typeface="Arial" pitchFamily="34" charset="0"/>
                <a:cs typeface="Arial" pitchFamily="34" charset="0"/>
              </a:rPr>
              <a:t>Referências bibliográficas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São as fontes citadas pelo autor, relacionadas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smtClean="0">
                <a:latin typeface="Arial" pitchFamily="34" charset="0"/>
                <a:cs typeface="Arial" pitchFamily="34" charset="0"/>
              </a:rPr>
              <a:t>no fim do trabalho, em ordem alfabética.</a:t>
            </a:r>
          </a:p>
          <a:p>
            <a:pPr eaLnBrk="1" hangingPunct="1">
              <a:lnSpc>
                <a:spcPct val="80000"/>
              </a:lnSpc>
            </a:pPr>
            <a:endParaRPr lang="pt-BR" sz="2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2FE319-0ED3-4F65-92CA-C58B6077A9D8}" type="slidenum">
              <a:rPr lang="pt-BR" smtClean="0"/>
              <a:pPr/>
              <a:t>22</a:t>
            </a:fld>
            <a:endParaRPr lang="pt-BR" smtClean="0"/>
          </a:p>
        </p:txBody>
      </p:sp>
      <p:sp>
        <p:nvSpPr>
          <p:cNvPr id="14340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ESTRUTURA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857232"/>
            <a:ext cx="9144000" cy="5150059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Anexo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60000"/>
              </a:lnSpc>
              <a:spcBef>
                <a:spcPts val="0"/>
              </a:spcBef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É a matéria suplementar não elaborada pelo autor que se acrescenta a um trabalho como esclarecimento ou documentação, sem que se constitua parte essencial na parte textual. </a:t>
            </a:r>
          </a:p>
          <a:p>
            <a:pPr algn="just" eaLnBrk="1" hangingPunct="1">
              <a:lnSpc>
                <a:spcPct val="160000"/>
              </a:lnSpc>
              <a:spcBef>
                <a:spcPts val="0"/>
              </a:spcBef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60000"/>
              </a:lnSpc>
              <a:spcBef>
                <a:spcPts val="0"/>
              </a:spcBef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Os anexos são numerados com algarismos arábicos, seguidos do título. </a:t>
            </a:r>
          </a:p>
          <a:p>
            <a:pPr algn="just" eaLnBrk="1" hangingPunct="1">
              <a:lnSpc>
                <a:spcPct val="160000"/>
              </a:lnSpc>
              <a:spcBef>
                <a:spcPts val="0"/>
              </a:spcBef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localização é no final do trabalho e a paginação é continuação do texto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                           Apêndice</a:t>
            </a: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                       Matéria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suplementar elaborada pelo autor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                       Segue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o mesmo estilo do Anexo referido anteriormente</a:t>
            </a:r>
          </a:p>
          <a:p>
            <a:pPr algn="just" eaLnBrk="1" hangingPunct="1">
              <a:lnSpc>
                <a:spcPct val="8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3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888B34-49C2-49EB-8B70-971501E1FF30}" type="slidenum">
              <a:rPr lang="pt-BR" smtClean="0"/>
              <a:pPr/>
              <a:t>23</a:t>
            </a:fld>
            <a:endParaRPr lang="pt-BR" smtClean="0"/>
          </a:p>
        </p:txBody>
      </p:sp>
      <p:sp>
        <p:nvSpPr>
          <p:cNvPr id="15364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-71462"/>
            <a:ext cx="8229600" cy="1143000"/>
          </a:xfrm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/>
              <a:t>ESTRUTURA</a:t>
            </a: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Apêndice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Matéria suplementar elaborada pelo autor</a:t>
            </a:r>
          </a:p>
          <a:p>
            <a:pPr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Segue o mesmo estilo do Anexo referido anteriormente</a:t>
            </a:r>
          </a:p>
        </p:txBody>
      </p:sp>
      <p:sp>
        <p:nvSpPr>
          <p:cNvPr id="16387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518542-F13D-47DB-9B03-201AADD5C80A}" type="slidenum">
              <a:rPr lang="pt-BR" smtClean="0"/>
              <a:pPr/>
              <a:t>24</a:t>
            </a:fld>
            <a:endParaRPr lang="pt-BR" smtClean="0"/>
          </a:p>
        </p:txBody>
      </p:sp>
      <p:sp>
        <p:nvSpPr>
          <p:cNvPr id="16388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ESTRUTURA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Definição</a:t>
            </a:r>
          </a:p>
          <a:p>
            <a:pPr algn="just" eaLnBrk="1" hangingPunct="1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“É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menção no texto de uma informação (citação indireta) ou de trechos (citação direta) extraídos de outra fonte com a finalidade de esclarecer, ilustrar ou sustentar o assunto apresentado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just" eaLnBrk="1" hangingPunct="1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Elas podem aparecer</a:t>
            </a:r>
          </a:p>
          <a:p>
            <a:pPr lvl="1"/>
            <a:r>
              <a:rPr lang="pt-BR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texto </a:t>
            </a:r>
          </a:p>
          <a:p>
            <a:pPr lvl="1"/>
            <a:r>
              <a:rPr lang="pt-BR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notas de rodapé</a:t>
            </a:r>
          </a:p>
        </p:txBody>
      </p:sp>
      <p:sp>
        <p:nvSpPr>
          <p:cNvPr id="174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B1D797-A869-4999-8468-AD1544A76501}" type="slidenum">
              <a:rPr lang="pt-BR" smtClean="0"/>
              <a:pPr/>
              <a:t>25</a:t>
            </a:fld>
            <a:endParaRPr lang="pt-B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CITAÇÕES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O sistema que adotaremos é o autor- data:</a:t>
            </a:r>
          </a:p>
          <a:p>
            <a:pPr lvl="1"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Ou seja, indica-se a autoria (sobrenome do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autor ou instituição responsável),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seguida da data de publicação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/>
            <a:r>
              <a:rPr lang="pt-BR" dirty="0" smtClean="0">
                <a:latin typeface="Arial" pitchFamily="34" charset="0"/>
                <a:cs typeface="Arial" pitchFamily="34" charset="0"/>
              </a:rPr>
              <a:t>Regras:</a:t>
            </a:r>
          </a:p>
          <a:p>
            <a:pPr marL="982663" lvl="1" indent="-533400">
              <a:buFont typeface="Wingdings" pitchFamily="2" charset="2"/>
              <a:buAutoNum type="alphaLcPeriod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Autoria na sentença vem da seguinte forma</a:t>
            </a:r>
          </a:p>
          <a:p>
            <a:pPr marL="1347788" lvl="2" indent="-457200"/>
            <a:r>
              <a:rPr lang="pt-BR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.: Carvalho (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1967)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reafirma que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...</a:t>
            </a:r>
          </a:p>
          <a:p>
            <a:pPr marL="1347788" lvl="2" indent="-457200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982663" lvl="1" indent="-533400">
              <a:buFont typeface="Wingdings" pitchFamily="2" charset="2"/>
              <a:buAutoNum type="alphaLcPeriod" startAt="2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Autoria após a idéia do autor ou no final da sentença vem da seguinte forma</a:t>
            </a:r>
          </a:p>
          <a:p>
            <a:pPr marL="1347788" lvl="2" indent="-457200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1347788" lvl="2" indent="-457200"/>
            <a:r>
              <a:rPr lang="pt-BR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.: “Na verdade, o empreendedor aprende fazendo.”(DOLABELA,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1999)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48D6CE-D4E6-4A43-B3D1-BDD3531B8695}" type="slidenum">
              <a:rPr lang="pt-BR" smtClean="0"/>
              <a:pPr/>
              <a:t>26</a:t>
            </a:fld>
            <a:endParaRPr lang="pt-BR" smtClean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971550" y="44450"/>
            <a:ext cx="715803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pt-BR" sz="2800" dirty="0" smtClean="0">
                <a:solidFill>
                  <a:schemeClr val="tx2"/>
                </a:solidFill>
              </a:rPr>
              <a:t> </a:t>
            </a:r>
            <a:r>
              <a:rPr lang="pt-BR" sz="2800" dirty="0">
                <a:solidFill>
                  <a:schemeClr val="tx2"/>
                </a:solidFill>
              </a:rPr>
              <a:t>CITAÇÕES NO TEXTO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Regras:</a:t>
            </a:r>
          </a:p>
          <a:p>
            <a:pPr marL="982663" lvl="1" indent="-533400" algn="just" eaLnBrk="1" hangingPunct="1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No sistema autor-data, as notas de rodapé são usadas para</a:t>
            </a:r>
          </a:p>
          <a:p>
            <a:pPr marL="1347788" lvl="2" indent="-457200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Documentos informais</a:t>
            </a:r>
          </a:p>
          <a:p>
            <a:pPr marL="1347788" lvl="2" indent="-457200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Citação de citação</a:t>
            </a:r>
          </a:p>
          <a:p>
            <a:pPr marL="1347788" lvl="2" indent="-457200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Documentos não-publicados</a:t>
            </a:r>
          </a:p>
          <a:p>
            <a:pPr marL="1347788" lvl="2" indent="-457200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Notas explicativas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1347788" lvl="2" indent="-45720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1347788" lvl="2" indent="-457200"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IMPORTANTE: 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referências completas dos documentos citados devem figurar na lista de referências, no final do trabalho, dispostas em ordem alfabética </a:t>
            </a:r>
          </a:p>
          <a:p>
            <a:pPr marL="1347788" lvl="2" indent="-457200" algn="just" eaLnBrk="1" hangingPunct="1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F6EE0D-F9D5-4EF4-B1AB-5F1A9D2BD4C8}" type="slidenum">
              <a:rPr lang="pt-BR" smtClean="0"/>
              <a:pPr/>
              <a:t>27</a:t>
            </a:fld>
            <a:endParaRPr lang="pt-BR" smtClean="0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971550" y="44450"/>
            <a:ext cx="715803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pt-BR" sz="2800" dirty="0" smtClean="0">
                <a:solidFill>
                  <a:schemeClr val="tx2"/>
                </a:solidFill>
              </a:rPr>
              <a:t>CITAÇÕES </a:t>
            </a:r>
            <a:r>
              <a:rPr lang="pt-BR" sz="2800" dirty="0">
                <a:solidFill>
                  <a:schemeClr val="tx2"/>
                </a:solidFill>
              </a:rPr>
              <a:t>NO TEXTO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Direta</a:t>
            </a:r>
          </a:p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Indireta</a:t>
            </a:r>
          </a:p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Citação de citação</a:t>
            </a:r>
          </a:p>
        </p:txBody>
      </p:sp>
      <p:sp>
        <p:nvSpPr>
          <p:cNvPr id="2457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C03BDC-EE2C-42F4-BAB2-AC9E9149CD13}" type="slidenum">
              <a:rPr lang="pt-BR" smtClean="0"/>
              <a:pPr/>
              <a:t>28</a:t>
            </a:fld>
            <a:endParaRPr lang="pt-BR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Tipos de citações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982663" lvl="1" indent="-533400" algn="just" eaLnBrk="1" hangingPunct="1">
              <a:lnSpc>
                <a:spcPct val="90000"/>
              </a:lnSpc>
              <a:buFontTx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É a transcrição literal de um texto ou de parte dele, observando a grafia, a pontuação, o uso de maiúsculas e o idioma original.</a:t>
            </a:r>
          </a:p>
          <a:p>
            <a:pPr marL="982663" lvl="1" indent="-533400" algn="just" eaLnBrk="1" hangingPunct="1">
              <a:lnSpc>
                <a:spcPct val="90000"/>
              </a:lnSpc>
              <a:buFontTx/>
              <a:buChar char="•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982663" lvl="1" indent="-533400" algn="just" eaLnBrk="1" hangingPunct="1">
              <a:lnSpc>
                <a:spcPct val="90000"/>
              </a:lnSpc>
              <a:buFontTx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É usada somente quando for absolutamente necessário transcrever as palavras de um autor.</a:t>
            </a:r>
          </a:p>
          <a:p>
            <a:pPr marL="982663" lvl="1" indent="-533400" algn="just" eaLnBrk="1" hangingPunct="1">
              <a:lnSpc>
                <a:spcPct val="90000"/>
              </a:lnSpc>
              <a:buFontTx/>
              <a:buChar char="•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982663" lvl="1" indent="-533400" algn="just" eaLnBrk="1" hangingPunct="1">
              <a:lnSpc>
                <a:spcPct val="90000"/>
              </a:lnSpc>
              <a:buFontTx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Elas podem ser curtas (até três linhas) ou longas (com mais de três linhas)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1E2510-0D98-484B-956D-4A7ACF6CBC65}" type="slidenum">
              <a:rPr lang="pt-BR" smtClean="0"/>
              <a:pPr/>
              <a:t>29</a:t>
            </a:fld>
            <a:endParaRPr lang="pt-BR" smtClean="0"/>
          </a:p>
        </p:txBody>
      </p:sp>
      <p:sp>
        <p:nvSpPr>
          <p:cNvPr id="25604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direta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3850" y="260350"/>
            <a:ext cx="849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4000" b="1"/>
              <a:t>CORPO DO TEXTO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6137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pt-PT" sz="2400" dirty="0"/>
              <a:t> inserir texto em letra </a:t>
            </a:r>
            <a:r>
              <a:rPr lang="pt-PT" sz="2400" b="1" i="1" dirty="0"/>
              <a:t>times new roman</a:t>
            </a:r>
          </a:p>
          <a:p>
            <a:pPr algn="just"/>
            <a:endParaRPr lang="pt-PT" sz="2400" dirty="0"/>
          </a:p>
          <a:p>
            <a:pPr algn="just">
              <a:buFontTx/>
              <a:buChar char="•"/>
            </a:pPr>
            <a:r>
              <a:rPr lang="pt-PT" sz="2400" dirty="0"/>
              <a:t> corpo 12</a:t>
            </a:r>
          </a:p>
          <a:p>
            <a:pPr algn="just"/>
            <a:endParaRPr lang="pt-PT" sz="2400" dirty="0"/>
          </a:p>
          <a:p>
            <a:pPr algn="just">
              <a:buFontTx/>
              <a:buChar char="•"/>
            </a:pPr>
            <a:r>
              <a:rPr lang="pt-PT" sz="2400" dirty="0"/>
              <a:t> espaçamento de 1,5 entre as linhas</a:t>
            </a:r>
          </a:p>
          <a:p>
            <a:pPr algn="just"/>
            <a:endParaRPr lang="pt-PT" sz="2400" dirty="0"/>
          </a:p>
          <a:p>
            <a:pPr algn="just">
              <a:buFontTx/>
              <a:buChar char="•"/>
            </a:pPr>
            <a:r>
              <a:rPr lang="pt-PT" sz="2400" dirty="0"/>
              <a:t> margem justificada</a:t>
            </a:r>
          </a:p>
          <a:p>
            <a:pPr algn="just"/>
            <a:endParaRPr lang="pt-PT" sz="2400" dirty="0"/>
          </a:p>
          <a:p>
            <a:pPr algn="just">
              <a:buFontTx/>
              <a:buChar char="•"/>
            </a:pPr>
            <a:r>
              <a:rPr lang="pt-PT" sz="2400" dirty="0"/>
              <a:t> para </a:t>
            </a:r>
            <a:r>
              <a:rPr lang="pt-PT" sz="2400" dirty="0" smtClean="0"/>
              <a:t>palavras estrangeiras, nomes cientificos de plantas,  </a:t>
            </a:r>
            <a:r>
              <a:rPr lang="pt-PT" sz="2400" dirty="0"/>
              <a:t>usar </a:t>
            </a:r>
            <a:r>
              <a:rPr lang="pt-PT" sz="2400" dirty="0" smtClean="0"/>
              <a:t>corpo </a:t>
            </a:r>
            <a:r>
              <a:rPr lang="pt-PT" sz="2400" dirty="0"/>
              <a:t>itálico </a:t>
            </a:r>
          </a:p>
          <a:p>
            <a:pPr algn="just">
              <a:buFontTx/>
              <a:buChar char="•"/>
            </a:pPr>
            <a:r>
              <a:rPr lang="pt-PT" sz="2400" dirty="0"/>
              <a:t> o negrito poderá ser usado, exclusivamente, para destacar os </a:t>
            </a:r>
            <a:r>
              <a:rPr lang="pt-PT" sz="2800" b="1" dirty="0"/>
              <a:t>subtítulos ou divisões do trabalho, que devem vir em corpo </a:t>
            </a:r>
            <a:r>
              <a:rPr lang="pt-PT" sz="2800" b="1" dirty="0" smtClean="0"/>
              <a:t>12, </a:t>
            </a:r>
            <a:r>
              <a:rPr lang="pt-PT" sz="2800" b="1" dirty="0"/>
              <a:t>em caixa alta.</a:t>
            </a:r>
            <a:endParaRPr lang="pt-BR" sz="28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Devem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Ser transcritas entre aspas duplas</a:t>
            </a:r>
          </a:p>
          <a:p>
            <a:pPr lvl="1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Ter o mesmo tipo e tamanho de letra utilizado no parágrafo do texto no qual está inserida</a:t>
            </a:r>
          </a:p>
          <a:p>
            <a:pPr lvl="1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Vir com a indicação de página obrigatoriamente</a:t>
            </a:r>
          </a:p>
        </p:txBody>
      </p:sp>
      <p:sp>
        <p:nvSpPr>
          <p:cNvPr id="2662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83414A-76D2-44BF-9DA4-86F4B08A135D}" type="slidenum">
              <a:rPr lang="pt-BR" smtClean="0"/>
              <a:pPr/>
              <a:t>30</a:t>
            </a:fld>
            <a:endParaRPr lang="pt-BR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Citações diretas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curtas (ATÉ 3 LINHAS)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0" y="1071546"/>
            <a:ext cx="9001156" cy="4935745"/>
          </a:xfrm>
        </p:spPr>
        <p:txBody>
          <a:bodyPr>
            <a:noAutofit/>
          </a:bodyPr>
          <a:lstStyle/>
          <a:p>
            <a:pPr marL="609600" indent="-609600" algn="just"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Observe que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609600" indent="-609600" algn="just" eaLnBrk="1" hangingPunct="1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Em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citação que apresenta ponto final no original encerrando a frase, as aspas finais são colocadas após o ponto final. Ex.:</a:t>
            </a:r>
          </a:p>
          <a:p>
            <a:pPr marL="1347788" lvl="2" indent="-457200" algn="just"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De acordo com Barros (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1991, p. 62),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“interpretar significa buscar o sentido mais explicativo dos resultados da pesquisa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.”</a:t>
            </a:r>
          </a:p>
          <a:p>
            <a:pPr marL="1347788" lvl="2" indent="-457200" algn="just" eaLnBrk="1" hangingPunct="1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citação sem ponto final no original, inserir as aspas para delimitar o final da citação, seguidas de ponto final.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1347788" lvl="2" indent="-457200" algn="just" eaLnBrk="1" hangingPunct="1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Ex.:</a:t>
            </a:r>
          </a:p>
          <a:p>
            <a:pPr marL="1347788" lvl="2" indent="-457200" algn="just" eaLnBrk="1" hangingPunct="1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   Segundo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Chiavenato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(1992, p. 125), “treinamento é o ato intencional de fornecer os meios para proporcionar a aprendizagem”.</a:t>
            </a:r>
          </a:p>
          <a:p>
            <a:pPr marL="1347788" lvl="2" indent="-457200" algn="just" eaLnBrk="1" hangingPunct="1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982A79-DE3E-4195-BCE3-84130BBB9B5D}" type="slidenum">
              <a:rPr lang="pt-BR" smtClean="0"/>
              <a:pPr/>
              <a:t>31</a:t>
            </a:fld>
            <a:endParaRPr lang="pt-BR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diretas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curtas (ATÉ 3 LINHAS)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Observe que </a:t>
            </a:r>
          </a:p>
          <a:p>
            <a:pPr marL="982663" lvl="1" indent="-533400" eaLnBrk="1" hangingPunct="1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Em citação que já contenha aspas, estas são substituídas por aspas simples. Ex.:</a:t>
            </a:r>
          </a:p>
          <a:p>
            <a:pPr marL="1347788" lvl="2" indent="-457200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Segundo Bakhtin (1987, p. 388), “a expressão ‘furiosa’ dessa estátua de que fala Rabelais corresponde também à realidade’. </a:t>
            </a:r>
          </a:p>
        </p:txBody>
      </p:sp>
      <p:sp>
        <p:nvSpPr>
          <p:cNvPr id="2969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1EE0EA-4235-4B00-99E3-B1268CC772B5}" type="slidenum">
              <a:rPr lang="pt-BR" smtClean="0"/>
              <a:pPr/>
              <a:t>32</a:t>
            </a:fld>
            <a:endParaRPr lang="pt-BR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diretas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curtas (ATÉ 3 LINHAS)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Devem ser</a:t>
            </a: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Transcritas em parágrafo distinto</a:t>
            </a: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Com recuo de 4 cm da margem esquerda</a:t>
            </a: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Sem aspas</a:t>
            </a: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Com letra 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entrelinhamento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menores do que os utilizados no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texto (FONTE 10)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Indicadas as páginas obrigatoriamente</a:t>
            </a: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Postas com uma linha em branco antes e após a citação </a:t>
            </a:r>
          </a:p>
          <a:p>
            <a:pPr marL="982663" lvl="1" indent="-5334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Incluídas com um ponto final após a citação (se houver) no original e após a autoria </a:t>
            </a:r>
          </a:p>
        </p:txBody>
      </p:sp>
      <p:sp>
        <p:nvSpPr>
          <p:cNvPr id="307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3FFDF9-CFB1-4274-81CE-40A305E09A74}" type="slidenum">
              <a:rPr lang="pt-BR" smtClean="0"/>
              <a:pPr/>
              <a:t>33</a:t>
            </a:fld>
            <a:endParaRPr lang="pt-BR" smtClean="0"/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diretas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longas (+ 3 LINHAS)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Char char="§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Exemplo:</a:t>
            </a:r>
          </a:p>
          <a:p>
            <a:pPr marL="609600" indent="-609600" algn="just" eaLnBrk="1" hangingPunct="1">
              <a:buFont typeface="Wingdings" pitchFamily="2" charset="2"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Poder-se-ia afirmar que, dependendo dos recursos disponíveis pelo grupo para o atendimento das necessidades expressas e/ou sentidas, em maior ou menor grau em relação às estimulações do meio ambiente onde se insere a família, desenvolve-se mais facilmente um processo de restabelecimento da ordem social interna ou então se institui uma racionalização espontânea para a adequação dos recursos existentes a favor da instituição familiar. (BARROS; LEHFELD,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1991).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D2D3D5-AACD-478E-BE8D-751DAB31E3C9}" type="slidenum">
              <a:rPr lang="pt-BR" smtClean="0"/>
              <a:pPr/>
              <a:t>34</a:t>
            </a:fld>
            <a:endParaRPr lang="pt-BR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diretas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longas (+ 3 LINHAS)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É o texto redigido pelo autor do trabalho com base em idéias de outro(s) autor(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), devendo contudo reproduzir fielmente o sentido do texto original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pt-BR" b="1" dirty="0" smtClean="0">
                <a:latin typeface="Arial" pitchFamily="34" charset="0"/>
                <a:cs typeface="Arial" pitchFamily="34" charset="0"/>
              </a:rPr>
              <a:t>Se divide em paráfrase e condensação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F153F6-A51C-437C-BC04-10DDF89D8908}" type="slidenum">
              <a:rPr lang="pt-BR" smtClean="0"/>
              <a:pPr/>
              <a:t>35</a:t>
            </a:fld>
            <a:endParaRPr lang="pt-BR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942975" y="96838"/>
            <a:ext cx="7158038" cy="1412875"/>
          </a:xfrm>
        </p:spPr>
        <p:txBody>
          <a:bodyPr/>
          <a:lstStyle/>
          <a:p>
            <a:pPr eaLnBrk="1" hangingPunct="1"/>
            <a:r>
              <a:rPr lang="pt-BR" sz="2800" dirty="0" smtClean="0"/>
              <a:t>Citação </a:t>
            </a:r>
            <a:r>
              <a:rPr lang="pt-BR" sz="2800" dirty="0" smtClean="0"/>
              <a:t>Indireta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É a expressão da idéia de outro com as palavras do autor do trabalho. Deve manter aproximadamente o mesmo tamanho da citação original, observando-se que: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é escrita sem aspas, com o mesmo tipo e tamanho de letra utilizado no texto no qual está inserida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é opcional a indicação da página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ponto final é colocado após a indicação de autoria</a:t>
            </a:r>
          </a:p>
          <a:p>
            <a:pPr lvl="1" algn="just" eaLnBrk="1" hangingPunct="1">
              <a:lnSpc>
                <a:spcPct val="9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9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.: Segundo Lima (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1990),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função pode dar a idéia de algo relacionado a atividade ou tarefa.</a:t>
            </a:r>
          </a:p>
        </p:txBody>
      </p:sp>
      <p:sp>
        <p:nvSpPr>
          <p:cNvPr id="337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186F67-0336-4CA6-BA9D-8D6372DDFB3F}" type="slidenum">
              <a:rPr lang="pt-BR" smtClean="0"/>
              <a:pPr/>
              <a:t>36</a:t>
            </a:fld>
            <a:endParaRPr lang="pt-BR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Paráfrase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É a síntese de um texto longo, um capítulo, uma seção ou uma parte, sem alterar fundamentalmente a idéia do autor, observando-se que:</a:t>
            </a:r>
          </a:p>
          <a:p>
            <a:pPr lvl="1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É escrita sem aspas, com o mesmo tipo e tamanho de letra utilizado no texto no qual esta inserida</a:t>
            </a:r>
          </a:p>
          <a:p>
            <a:pPr lvl="1" eaLnBrk="1" hangingPunct="1"/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1669DA-1026-407E-92DD-DD4DA24F1DFC}" type="slidenum">
              <a:rPr lang="pt-BR" smtClean="0"/>
              <a:pPr/>
              <a:t>37</a:t>
            </a:fld>
            <a:endParaRPr lang="pt-BR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Condensação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É a menção do trecho de um documento ao qual não se teve acesso, mas se tomou conhecimento apenas por citação de outro trabalho.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Só deve ser usada na total impossibilidade de acesso ao original (barreira lingüística ou documentos muitos antigos)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Usa-se a expressão citado por ou a expressão latina </a:t>
            </a:r>
            <a:r>
              <a:rPr lang="pt-BR" sz="2800" i="1" smtClean="0">
                <a:latin typeface="Arial" pitchFamily="34" charset="0"/>
                <a:cs typeface="Arial" pitchFamily="34" charset="0"/>
              </a:rPr>
              <a:t>apud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após a indicação da fonte consultada.</a:t>
            </a:r>
          </a:p>
          <a:p>
            <a:pPr lvl="1" eaLnBrk="1" hangingPunct="1"/>
            <a:endParaRPr lang="pt-BR" sz="2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pt-BR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13CC9E-8973-4964-99AA-8EF4C45FC26A}" type="slidenum">
              <a:rPr lang="pt-BR" smtClean="0"/>
              <a:pPr/>
              <a:t>38</a:t>
            </a:fld>
            <a:endParaRPr lang="pt-BR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 citação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Duas formas são possíveis</a:t>
            </a:r>
          </a:p>
          <a:p>
            <a:pPr lvl="1" eaLnBrk="1" hangingPunct="1"/>
            <a:r>
              <a:rPr lang="pt-BR" sz="2000" dirty="0" smtClean="0">
                <a:latin typeface="Arial" pitchFamily="34" charset="0"/>
                <a:cs typeface="Arial" pitchFamily="34" charset="0"/>
              </a:rPr>
              <a:t>No texto: </a:t>
            </a:r>
          </a:p>
          <a:p>
            <a:pPr lvl="1" algn="just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Vlasov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(Apud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Winquist</a:t>
            </a:r>
            <a:r>
              <a:rPr lang="pt-BR" sz="2000" baseline="30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pt-BR" sz="20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1998)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demonstra que o leite foi sofrendo alteração entre cada amostra analisada do mesmo produto...</a:t>
            </a:r>
          </a:p>
          <a:p>
            <a:pPr lvl="1" eaLnBrk="1" hangingPunct="1"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    ... o leite foi sofrendo alteração entre cada amostra analisada do mesmo produto, como demonstram os pesquisadores. (WHIQUIST</a:t>
            </a:r>
            <a:r>
              <a:rPr lang="pt-BR" sz="2000" baseline="30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1998,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apud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Vlasov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2002)</a:t>
            </a:r>
          </a:p>
          <a:p>
            <a:pPr lvl="1" eaLnBrk="1" hangingPunct="1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8A9B7D-4002-4781-BCDE-31486FEDE714}" type="slidenum">
              <a:rPr lang="pt-BR" smtClean="0"/>
              <a:pPr/>
              <a:t>39</a:t>
            </a:fld>
            <a:endParaRPr lang="pt-BR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 citação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3850" y="260350"/>
            <a:ext cx="849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4000" b="1"/>
              <a:t>CORPO DO TEXTO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6462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/>
              <a:t>ALINHAMENTO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96875" y="2133600"/>
            <a:ext cx="83518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/>
            <a:r>
              <a:rPr lang="pt-PT" sz="2400" b="1"/>
              <a:t>Observar os seguintes alinhamentos:</a:t>
            </a:r>
          </a:p>
          <a:p>
            <a:pPr marL="342900" indent="-342900"/>
            <a:endParaRPr lang="pt-PT" sz="2400" b="1"/>
          </a:p>
          <a:p>
            <a:pPr marL="342900" indent="-342900">
              <a:buFontTx/>
              <a:buAutoNum type="alphaLcParenR"/>
            </a:pPr>
            <a:r>
              <a:rPr lang="pt-PT" sz="2400"/>
              <a:t>do texto: justificado</a:t>
            </a:r>
          </a:p>
          <a:p>
            <a:pPr marL="342900" indent="-342900">
              <a:buFontTx/>
              <a:buAutoNum type="alphaLcParenR"/>
            </a:pPr>
            <a:endParaRPr lang="pt-PT" sz="2400"/>
          </a:p>
          <a:p>
            <a:pPr marL="342900" indent="-342900">
              <a:buFontTx/>
              <a:buAutoNum type="alphaLcParenR"/>
            </a:pPr>
            <a:r>
              <a:rPr lang="pt-PT" sz="2400"/>
              <a:t>recuo de primeira linha do parágrafo: 1,25 cm</a:t>
            </a:r>
          </a:p>
          <a:p>
            <a:pPr marL="342900" indent="-342900">
              <a:buFontTx/>
              <a:buAutoNum type="alphaLcParenR"/>
            </a:pPr>
            <a:endParaRPr lang="pt-PT" sz="2400"/>
          </a:p>
          <a:p>
            <a:pPr marL="342900" indent="-342900">
              <a:buFontTx/>
              <a:buAutoNum type="alphaLcParenR"/>
            </a:pPr>
            <a:r>
              <a:rPr lang="pt-PT" sz="2400"/>
              <a:t>recuo de parágrafo para citação direta com mais de três linhas: 4 cm, partindo da margem esquerda</a:t>
            </a:r>
          </a:p>
          <a:p>
            <a:pPr marL="342900" indent="-342900">
              <a:buFontTx/>
              <a:buAutoNum type="alphaLcParenR"/>
            </a:pPr>
            <a:endParaRPr lang="pt-PT" sz="2400"/>
          </a:p>
          <a:p>
            <a:pPr marL="342900" indent="-342900">
              <a:buFontTx/>
              <a:buAutoNum type="alphaLcParenR"/>
            </a:pPr>
            <a:r>
              <a:rPr lang="pt-PT" sz="2400"/>
              <a:t>títulos das seções e subseções: à esquerda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000" dirty="0" smtClean="0">
                <a:latin typeface="Arial" pitchFamily="34" charset="0"/>
                <a:cs typeface="Arial" pitchFamily="34" charset="0"/>
              </a:rPr>
              <a:t>Sendo que recomenda-se referenciar a original da seguinte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forma:</a:t>
            </a:r>
          </a:p>
          <a:p>
            <a:pPr eaLnBrk="1" hangingPunct="1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r>
              <a:rPr lang="pt-BR" sz="1800" dirty="0" smtClean="0">
                <a:latin typeface="Arial" pitchFamily="34" charset="0"/>
                <a:cs typeface="Arial" pitchFamily="34" charset="0"/>
              </a:rPr>
              <a:t>No rodapé 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__________________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1800" baseline="30000" dirty="0" smtClean="0">
                <a:latin typeface="Arial" pitchFamily="34" charset="0"/>
                <a:cs typeface="Arial" pitchFamily="34" charset="0"/>
              </a:rPr>
              <a:t>1 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WHIQUIST, F.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Monitoring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freshness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milk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Measurement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Science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Technology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Bristol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v. 9, p. 1937-1946, Dec. 1998.</a:t>
            </a:r>
          </a:p>
          <a:p>
            <a:pPr lvl="1" eaLnBrk="1" hangingPunct="1"/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r>
              <a:rPr lang="pt-BR" sz="1800" dirty="0" smtClean="0">
                <a:latin typeface="Arial" pitchFamily="34" charset="0"/>
                <a:cs typeface="Arial" pitchFamily="34" charset="0"/>
              </a:rPr>
              <a:t>Na lista de referências (somente o autor consultado)</a:t>
            </a:r>
          </a:p>
          <a:p>
            <a:pPr lvl="1" eaLnBrk="1" hangingPunct="1"/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	VLASOV, Y.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Eletronic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tongues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their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analytical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apllication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Analythical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Bioanalytical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Chemistry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Heidelberg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v. 373, n. 3, p. 136-146,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June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2002.</a:t>
            </a:r>
          </a:p>
          <a:p>
            <a:pPr lvl="1" eaLnBrk="1" hangingPunct="1"/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EC33C8-61C7-409D-8C44-65B95D43BB04}" type="slidenum">
              <a:rPr lang="pt-BR" smtClean="0"/>
              <a:pPr/>
              <a:t>40</a:t>
            </a:fld>
            <a:endParaRPr lang="pt-BR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Citação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 citação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481328"/>
            <a:ext cx="8929718" cy="4525963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for um autor: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Vimos que as indicações das fontes citadas podem vir na sentença (ou seja, Autor (data, p.)) ou pós sentença (ou seja, (AUTOR, data, p.)).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forem dois autores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Na sentença: Autor e Autor (data, p.)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Pós sentença: (AUTOR; AUTOR, data, p.).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forem três autores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Na sentença: Autor, Autor e Autor (data, p.)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Pós sentença: (Autor; Autor; Autor, data, p.)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forem mais de três autores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SzTx/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sobrenome do primeiro, seguido da expressão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alii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(abrevia-se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al.) ou e outros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SzTx/>
              <a:buFont typeface="Wingdings" pitchFamily="2" charset="2"/>
              <a:buChar char="Ø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Nada impede que todos sejam indicados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B7496D-0B9E-4025-9D20-440EB9807CDC}" type="slidenum">
              <a:rPr lang="pt-BR" smtClean="0"/>
              <a:pPr/>
              <a:t>41</a:t>
            </a:fld>
            <a:endParaRPr lang="pt-BR" smtClean="0"/>
          </a:p>
        </p:txBody>
      </p:sp>
      <p:sp>
        <p:nvSpPr>
          <p:cNvPr id="3891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Autores com o mesmo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sobrenome e mesmo ano de publicação</a:t>
            </a:r>
          </a:p>
          <a:p>
            <a:pPr eaLnBrk="1" hangingPunct="1">
              <a:lnSpc>
                <a:spcPct val="90000"/>
              </a:lnSpc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Acrescente as iniciais de seus prenomes. Se mesmo assim, houver coincidência, coloque por extenso.</a:t>
            </a:r>
          </a:p>
          <a:p>
            <a:pPr lvl="1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Ex.:</a:t>
            </a:r>
          </a:p>
          <a:p>
            <a:pPr lvl="2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Segundo Silva,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J.C.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1979)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(SILVA,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J.C.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1979)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Segundo Silva,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M.R.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1979)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(SILVA,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M.R.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1979)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D1DC6F-1065-4286-BC15-F5DA61DD8A50}" type="slidenum">
              <a:rPr lang="pt-BR" smtClean="0"/>
              <a:pPr/>
              <a:t>42</a:t>
            </a:fld>
            <a:endParaRPr lang="pt-BR" smtClean="0"/>
          </a:p>
        </p:txBody>
      </p:sp>
      <p:sp>
        <p:nvSpPr>
          <p:cNvPr id="39940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SzTx/>
              <a:buFont typeface="Wingdings" pitchFamily="2" charset="2"/>
              <a:buChar char="§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Vários documentos do mesmo autor com datas diferentes</a:t>
            </a:r>
          </a:p>
          <a:p>
            <a:pPr eaLnBrk="1" hangingPunct="1">
              <a:buSzTx/>
              <a:buFont typeface="Wingdings" pitchFamily="2" charset="2"/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SzTx/>
              <a:buFont typeface="Wingdings" pitchFamily="2" charset="2"/>
              <a:buChar char="§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Diferencia-se os documentos por datas de publicação, separadas por vírgula.</a:t>
            </a:r>
          </a:p>
          <a:p>
            <a:pPr lvl="1" eaLnBrk="1" hangingPunct="1">
              <a:buSzTx/>
              <a:buFont typeface="Wingdings" pitchFamily="2" charset="2"/>
              <a:buChar char="§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Ex.: De acordo com Pereira (1985, 1990), ... ou (PEREIRA, 1985, 1990)</a:t>
            </a:r>
          </a:p>
          <a:p>
            <a:pPr eaLnBrk="1" hangingPunct="1">
              <a:buFont typeface="Wingdings" pitchFamily="2" charset="2"/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BC4BB4-615C-4256-9C14-5B4A93E59529}" type="slidenum">
              <a:rPr lang="pt-BR" smtClean="0"/>
              <a:pPr/>
              <a:t>43</a:t>
            </a:fld>
            <a:endParaRPr lang="pt-BR" smtClean="0"/>
          </a:p>
        </p:txBody>
      </p:sp>
      <p:sp>
        <p:nvSpPr>
          <p:cNvPr id="40964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Vários documentos do mesmo autor com a mesma data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publicação</a:t>
            </a:r>
          </a:p>
          <a:p>
            <a:pPr algn="just" eaLnBrk="1" hangingPunct="1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Acrescente letras minúsculas em ordem alfabética após as datas de publicação, sem espaçamento, separadas por vírgula. Ex.:</a:t>
            </a:r>
          </a:p>
          <a:p>
            <a:pPr lvl="2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Recentemente, Andreas (1993a, 1993b) tratou ... ou (ANDREAS, 1993a, 1993b) </a:t>
            </a:r>
          </a:p>
        </p:txBody>
      </p:sp>
      <p:sp>
        <p:nvSpPr>
          <p:cNvPr id="419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D67278-3FBE-47D9-BC7A-A228A6687BED}" type="slidenum">
              <a:rPr lang="pt-BR" smtClean="0"/>
              <a:pPr/>
              <a:t>44</a:t>
            </a:fld>
            <a:endParaRPr lang="pt-BR" smtClean="0"/>
          </a:p>
        </p:txBody>
      </p:sp>
      <p:sp>
        <p:nvSpPr>
          <p:cNvPr id="41988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Vários autores com a mesma idéia ou argumento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 eaLnBrk="1" hangingPunct="1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Autores diferentes e trabalhos diferentes sobre uma mesma idéia ou argumento citados simultaneamente são apresentados obedecendo a uma ordem cronológica de publicação.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.:</a:t>
            </a:r>
          </a:p>
          <a:p>
            <a:pPr lvl="2" algn="just" eaLnBrk="1" hangingPunct="1"/>
            <a:r>
              <a:rPr lang="pt-BR" sz="2000" dirty="0" smtClean="0">
                <a:latin typeface="Arial" pitchFamily="34" charset="0"/>
                <a:cs typeface="Arial" pitchFamily="34" charset="0"/>
              </a:rPr>
              <a:t>Para Fontana (1985), Silva (1991) e Nogueira (1992), os resultados obtidos foram... ou (FONTANA, 1985; SILVA, 1991; NOGUEIRA, 1992).</a:t>
            </a:r>
          </a:p>
        </p:txBody>
      </p:sp>
      <p:sp>
        <p:nvSpPr>
          <p:cNvPr id="430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66870C-DD2F-4556-9E9F-4A1FCD307B5C}" type="slidenum">
              <a:rPr lang="pt-BR" smtClean="0"/>
              <a:pPr/>
              <a:t>45</a:t>
            </a:fld>
            <a:endParaRPr lang="pt-BR" smtClean="0"/>
          </a:p>
        </p:txBody>
      </p:sp>
      <p:sp>
        <p:nvSpPr>
          <p:cNvPr id="43012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Documentos sem data</a:t>
            </a:r>
          </a:p>
          <a:p>
            <a:pPr lvl="1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Deve-se indicar a data aproximada entre colchetes. Ex.:</a:t>
            </a:r>
          </a:p>
          <a:p>
            <a:pPr lvl="2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No entendimento de Campos ([19__], p. 768) ou (CAMPOS, [19__], p. 36). </a:t>
            </a:r>
          </a:p>
        </p:txBody>
      </p:sp>
      <p:sp>
        <p:nvSpPr>
          <p:cNvPr id="440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BDD1A5-61AC-417E-A77E-7A946FF8B91D}" type="slidenum">
              <a:rPr lang="pt-BR" smtClean="0"/>
              <a:pPr/>
              <a:t>46</a:t>
            </a:fld>
            <a:endParaRPr lang="pt-BR" smtClean="0"/>
          </a:p>
        </p:txBody>
      </p:sp>
      <p:sp>
        <p:nvSpPr>
          <p:cNvPr id="44036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Entidade coletiva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 nome da entidade coletiva deve se escrito por extenso. Se necessário, indicar a unidade subordinada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 algn="just" eaLnBrk="1" hangingPunct="1">
              <a:lnSpc>
                <a:spcPct val="90000"/>
              </a:lnSpc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Ex.: Segundo a Universidade Federal do Paraná – Pró-Reitoria de Assuntos Estudantis (1997, p. 14), ... ou  (UNIVERSIDADE FEDERAL DO PARANÁ, Pró-Reitoria de Assuntos Estudantis, 1997, p. 14).</a:t>
            </a:r>
          </a:p>
        </p:txBody>
      </p:sp>
      <p:sp>
        <p:nvSpPr>
          <p:cNvPr id="4505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70D145-7C50-43E4-A796-B9A6177796E1}" type="slidenum">
              <a:rPr lang="pt-BR" smtClean="0"/>
              <a:pPr/>
              <a:t>47</a:t>
            </a:fld>
            <a:endParaRPr lang="pt-BR" smtClean="0"/>
          </a:p>
        </p:txBody>
      </p:sp>
      <p:sp>
        <p:nvSpPr>
          <p:cNvPr id="45060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Entidade coletiva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Caso se trate de órgão do poder público federal, estadual ou municipal, a jurisdição deve ser indicada (se necessário, indicar a unidade subordinada).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.:</a:t>
            </a:r>
          </a:p>
          <a:p>
            <a:pPr lvl="2" algn="just" eaLnBrk="1" hangingPunct="1">
              <a:lnSpc>
                <a:spcPct val="9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De acordo com Curitiba, Prefeitura Municipal (1996, p. 43), ... Ou os municípios têm registrado um índice ... (CURITIBA, Prefeitura Municipal, 1996, p. 43)</a:t>
            </a:r>
          </a:p>
        </p:txBody>
      </p:sp>
      <p:sp>
        <p:nvSpPr>
          <p:cNvPr id="460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CA4FDA-DD4E-4564-9850-404595256A1A}" type="slidenum">
              <a:rPr lang="pt-BR" smtClean="0"/>
              <a:pPr/>
              <a:t>48</a:t>
            </a:fld>
            <a:endParaRPr lang="pt-BR" smtClean="0"/>
          </a:p>
        </p:txBody>
      </p:sp>
      <p:sp>
        <p:nvSpPr>
          <p:cNvPr id="46084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/>
              <a:t>Critérios </a:t>
            </a:r>
            <a:r>
              <a:rPr lang="pt-BR" sz="2800" dirty="0" smtClean="0"/>
              <a:t>para a apresentação de autoria nas </a:t>
            </a:r>
            <a:r>
              <a:rPr lang="pt-BR" sz="2800" dirty="0" err="1" smtClean="0"/>
              <a:t>citaçõesa</a:t>
            </a: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pt-BR" sz="2000" dirty="0" smtClean="0">
                <a:latin typeface="Arial" pitchFamily="34" charset="0"/>
                <a:cs typeface="Arial" pitchFamily="34" charset="0"/>
              </a:rPr>
              <a:t>Entidade coletiva conhecida pela sigla</a:t>
            </a:r>
          </a:p>
          <a:p>
            <a:pPr lvl="1" algn="just" eaLnBrk="1" hangingPunct="1"/>
            <a:r>
              <a:rPr lang="pt-BR" sz="2000" dirty="0" smtClean="0">
                <a:latin typeface="Arial" pitchFamily="34" charset="0"/>
                <a:cs typeface="Arial" pitchFamily="34" charset="0"/>
              </a:rPr>
              <a:t>Primeiro indique por extenso, seguido da sigla em parênteses. 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aparecer a entidade no texto novamente, mencione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somente  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sigla</a:t>
            </a:r>
          </a:p>
          <a:p>
            <a:pPr lvl="1" algn="just"/>
            <a:r>
              <a:rPr lang="pt-BR" sz="2000" dirty="0" smtClean="0">
                <a:latin typeface="Arial" pitchFamily="34" charset="0"/>
                <a:cs typeface="Arial" pitchFamily="34" charset="0"/>
              </a:rPr>
              <a:t>Evento científico (congresso, seminário, simpósio, ...) deve ser citado com seu nome completo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Documento sem autoria</a:t>
            </a:r>
          </a:p>
          <a:p>
            <a:pPr lvl="1"/>
            <a:r>
              <a:rPr lang="pt-BR" sz="2000" dirty="0" smtClean="0">
                <a:latin typeface="Arial" pitchFamily="34" charset="0"/>
                <a:cs typeface="Arial" pitchFamily="34" charset="0"/>
              </a:rPr>
              <a:t>Deve ser citado pelo título, da seguinte forma</a:t>
            </a:r>
          </a:p>
          <a:p>
            <a:pPr lvl="2"/>
            <a:r>
              <a:rPr lang="pt-BR" sz="2000" dirty="0" smtClean="0">
                <a:latin typeface="Arial" pitchFamily="34" charset="0"/>
                <a:cs typeface="Arial" pitchFamily="34" charset="0"/>
              </a:rPr>
              <a:t>Na sentença:</a:t>
            </a:r>
          </a:p>
          <a:p>
            <a:pPr lvl="3"/>
            <a:r>
              <a:rPr lang="pt-BR" sz="2000" dirty="0" smtClean="0">
                <a:latin typeface="Arial" pitchFamily="34" charset="0"/>
                <a:cs typeface="Arial" pitchFamily="34" charset="0"/>
              </a:rPr>
              <a:t>Ex.: ... Na obra Danças populares (1989, p. 21) ...</a:t>
            </a:r>
          </a:p>
          <a:p>
            <a:pPr lvl="3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pt-BR" sz="2000" dirty="0" smtClean="0">
                <a:latin typeface="Arial" pitchFamily="34" charset="0"/>
                <a:cs typeface="Arial" pitchFamily="34" charset="0"/>
              </a:rPr>
              <a:t>Pós-sentença:</a:t>
            </a:r>
          </a:p>
          <a:p>
            <a:pPr lvl="3"/>
            <a:r>
              <a:rPr lang="pt-BR" sz="2000" dirty="0" smtClean="0">
                <a:latin typeface="Arial" pitchFamily="34" charset="0"/>
                <a:cs typeface="Arial" pitchFamily="34" charset="0"/>
              </a:rPr>
              <a:t>Ex.: (DANÇAS populares, 1989, p. 21) </a:t>
            </a:r>
          </a:p>
          <a:p>
            <a:pPr lvl="1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1E9F12-DF2A-4633-B1AA-6EFEB9EFD8CE}" type="slidenum">
              <a:rPr lang="pt-BR" smtClean="0"/>
              <a:pPr/>
              <a:t>49</a:t>
            </a:fld>
            <a:endParaRPr lang="pt-BR" smtClean="0"/>
          </a:p>
        </p:txBody>
      </p:sp>
      <p:sp>
        <p:nvSpPr>
          <p:cNvPr id="47108" name="AutoShape 3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3850" y="260350"/>
            <a:ext cx="849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4000" b="1"/>
              <a:t>CORPO DO TEXTO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6462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/>
              <a:t>PAGINAÇÃO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95288" y="2022475"/>
            <a:ext cx="835183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just"/>
            <a:endParaRPr lang="pt-PT" sz="2400" b="1" dirty="0"/>
          </a:p>
          <a:p>
            <a:pPr marL="342900" indent="-342900" algn="just">
              <a:buFontTx/>
              <a:buAutoNum type="alphaLcParenR"/>
            </a:pPr>
            <a:r>
              <a:rPr lang="pt-PT" sz="2400" dirty="0"/>
              <a:t>Todas as folhas do trabalho a partir da folha de rosto devem ser contadas seqüencialmente, mas não numeradas.</a:t>
            </a:r>
          </a:p>
          <a:p>
            <a:pPr marL="342900" indent="-342900" algn="just">
              <a:buFontTx/>
              <a:buAutoNum type="alphaLcParenR"/>
            </a:pPr>
            <a:endParaRPr lang="pt-PT" sz="2400" dirty="0"/>
          </a:p>
          <a:p>
            <a:pPr marL="342900" indent="-342900" algn="just">
              <a:buFontTx/>
              <a:buAutoNum type="alphaLcParenR"/>
            </a:pPr>
            <a:endParaRPr lang="pt-PT" sz="2400" dirty="0"/>
          </a:p>
          <a:p>
            <a:pPr marL="342900" indent="-342900" algn="just">
              <a:buFontTx/>
              <a:buAutoNum type="alphaLcParenR"/>
            </a:pPr>
            <a:r>
              <a:rPr lang="pt-PT" sz="2400" dirty="0"/>
              <a:t> A numeração é colocada a partir da primeira folha da parte textual, em algarismo arábicos, no canto superior direito da folha, a 2 cm da borda superior, fiando o último algarismo a 2 cm da borda direita da folha.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Documento eletrônico</a:t>
            </a:r>
          </a:p>
          <a:p>
            <a:pPr lvl="1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Autoria (se houver), título e data</a:t>
            </a:r>
          </a:p>
          <a:p>
            <a:pPr lvl="2" algn="just" eaLnBrk="1" hangingPunct="1"/>
            <a:r>
              <a:rPr lang="pt-BR" dirty="0" smtClean="0">
                <a:latin typeface="Arial" pitchFamily="34" charset="0"/>
                <a:cs typeface="Arial" pitchFamily="34" charset="0"/>
              </a:rPr>
              <a:t>Ex.: Para a análise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estatística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foi utilizado o programa computadorizado MSTAT-C, versão 2.10 (MICHIGAN STATE UNIVERSITY, 1989)</a:t>
            </a:r>
          </a:p>
          <a:p>
            <a:pPr lvl="2" algn="just" eaLnBrk="1" hangingPunct="1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/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22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1A2373-F02F-413F-90F9-0C540DEF37A5}" type="slidenum">
              <a:rPr lang="pt-BR" smtClean="0"/>
              <a:pPr/>
              <a:t>50</a:t>
            </a:fld>
            <a:endParaRPr lang="pt-BR" smtClean="0"/>
          </a:p>
        </p:txBody>
      </p:sp>
      <p:sp>
        <p:nvSpPr>
          <p:cNvPr id="52228" name="AutoShape 3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>
            <a:normAutofit fontScale="90000"/>
          </a:bodyPr>
          <a:lstStyle/>
          <a:p>
            <a:pPr marL="685800" indent="-685800" eaLnBrk="1" hangingPunct="1"/>
            <a:r>
              <a:rPr lang="pt-BR" sz="3200" dirty="0" smtClean="0">
                <a:latin typeface="Arial" pitchFamily="34" charset="0"/>
                <a:cs typeface="Arial" pitchFamily="34" charset="0"/>
              </a:rPr>
              <a:t>Critérios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para a apresentação de autoria nas citações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285860"/>
            <a:ext cx="8340727" cy="417512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smtClean="0">
                <a:latin typeface="Arial" pitchFamily="34" charset="0"/>
                <a:cs typeface="Arial" pitchFamily="34" charset="0"/>
              </a:rPr>
              <a:t>	Notas de rodapé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esclarecimentos;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referências cruzadas.</a:t>
            </a:r>
          </a:p>
          <a:p>
            <a:pPr algn="just" eaLnBrk="1" hangingPunct="1">
              <a:lnSpc>
                <a:spcPct val="80000"/>
              </a:lnSpc>
            </a:pPr>
            <a:endParaRPr lang="pt-BR" sz="200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2000" b="1" smtClean="0">
                <a:latin typeface="Arial" pitchFamily="34" charset="0"/>
                <a:cs typeface="Arial" pitchFamily="34" charset="0"/>
              </a:rPr>
              <a:t>Apresentação das notas de rodapé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b="1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a chamada às notas de rodapé é feita por números arábicos (1), 1 ou 1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ordenação crescente por capítulo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no texto, o número figura após o sinal de pontuação que encerra uma citação direta, ou após o termo a que se refere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é escrita em espaço simples e se possível em tamanho 8 (ou 10)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entre uma nota e outra, observa-se um espaço duplo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a primeira linha da nota de rodapé inicia na margem do parágrafo e as linhas seguintes na margem esquerda do texto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o número é separado do texto da nota por um espaço</a:t>
            </a:r>
          </a:p>
        </p:txBody>
      </p:sp>
      <p:sp>
        <p:nvSpPr>
          <p:cNvPr id="5427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672EF4-B884-4E0F-90DF-F91684E3686B}" type="slidenum">
              <a:rPr lang="pt-BR" smtClean="0"/>
              <a:pPr/>
              <a:t>51</a:t>
            </a:fld>
            <a:endParaRPr lang="pt-BR" smtClean="0"/>
          </a:p>
        </p:txBody>
      </p:sp>
      <p:sp>
        <p:nvSpPr>
          <p:cNvPr id="5427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685800" indent="-685800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NOTAS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 RODAPÉ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/>
          <a:lstStyle/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Definições</a:t>
            </a:r>
          </a:p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Autor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Pessoa(s) física(s) responsável(is) pela criação do conteúdo intelectual ou artístico do documento.</a:t>
            </a: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Autor Entidade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Instituição(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ões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), organização(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ões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), empresa(s), comitê(s), entre outros, responsável(is) por publicação em que não se distingue autoria pessoal.</a:t>
            </a: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Capítulo, seção ou parte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Divisão do documento</a:t>
            </a: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Documento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qualquer suporte que contenha informação registrada, formando uma unidade, que possa servir para consulta, estudo ou prova.</a:t>
            </a:r>
          </a:p>
        </p:txBody>
      </p:sp>
      <p:sp>
        <p:nvSpPr>
          <p:cNvPr id="5529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82F9FF-B770-41B6-8867-D04D9B305071}" type="slidenum">
              <a:rPr lang="pt-BR" smtClean="0"/>
              <a:pPr/>
              <a:t>52</a:t>
            </a:fld>
            <a:endParaRPr lang="pt-BR" smtClean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14356"/>
            <a:ext cx="8229600" cy="5572164"/>
          </a:xfrm>
        </p:spPr>
        <p:txBody>
          <a:bodyPr>
            <a:normAutofit lnSpcReduction="10000"/>
          </a:bodyPr>
          <a:lstStyle/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Edição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exemplares produzidos a partir de um original. Pertencem à mesma edição de uma obra todas suas impressões, reimpressões, tiragens, etc., produzidas sem modificações, independentemente do período decorrido desde a primeira publicação.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Editora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casa publicadora, pessoa(s) ou instituição responsável pela produção editorial. Conforme o suporte documental, outras denominações são utilizadas: produtor (para imagens em movimento), gravadora (para registros sonoros), dentre outros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33400" indent="-533400" algn="just" eaLnBrk="1" hangingPunct="1">
              <a:lnSpc>
                <a:spcPct val="90000"/>
              </a:lnSpc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Publicação seriada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publicação editada em unidades físicas sucessivas, com designações numéricas e/ou cronológicas, e destinada a ser continuada indefinidamente. Elas incluem periódicos, jornais, publicações anuais (relatórios, anuários, etc.), revistas, atas, dentre outros.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3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D9A357-2E98-452E-B464-901FB9A60B67}" type="slidenum">
              <a:rPr lang="pt-BR" smtClean="0"/>
              <a:pPr/>
              <a:t>53</a:t>
            </a:fld>
            <a:endParaRPr lang="pt-BR" smtClean="0"/>
          </a:p>
        </p:txBody>
      </p:sp>
      <p:sp>
        <p:nvSpPr>
          <p:cNvPr id="56324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-214338"/>
            <a:ext cx="8229600" cy="1143000"/>
          </a:xfrm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Subtítulo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Informações apresentadas em seguida ao título, visando esclarecê-lo ou complementá-lo, de acordo com o conteúdo do documento.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Suplemento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Documento que se adiciona a outro para ampliá-lo ou aperfeiçoá-lo, sendo sua relação com aquele apenas editorial e não física, podendo ser editado com numeração e/ou periodicidade própria.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Título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palavra, expressão ou frase que designa o assunto ou o conteúdo de um documento.</a:t>
            </a:r>
          </a:p>
        </p:txBody>
      </p:sp>
      <p:sp>
        <p:nvSpPr>
          <p:cNvPr id="593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125073-1272-40F7-906E-CEDEFC350B99}" type="slidenum">
              <a:rPr lang="pt-BR" smtClean="0"/>
              <a:pPr/>
              <a:t>54</a:t>
            </a:fld>
            <a:endParaRPr lang="pt-BR" smtClean="0"/>
          </a:p>
        </p:txBody>
      </p:sp>
      <p:sp>
        <p:nvSpPr>
          <p:cNvPr id="5939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caso de dois autores, ambos são mencionados,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separados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por ponto e vírgula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três ou mais autores: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romanLcParenR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quando a obra tem até três autores, mencionam-se todos na entrada, na ordem em que aparecem na publicação, separados por ponto e vírgula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romanLcParenR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quando há mais de três, mencionam-se até os três primeiros, separados por ponto e vírgula, seguidos da expressão latina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alii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(et. al., que quer dizer e outros)</a:t>
            </a:r>
          </a:p>
        </p:txBody>
      </p:sp>
      <p:sp>
        <p:nvSpPr>
          <p:cNvPr id="634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9D050A-8F4B-484F-B33B-D167A86AD472}" type="slidenum">
              <a:rPr lang="pt-BR" smtClean="0"/>
              <a:pPr/>
              <a:t>55</a:t>
            </a:fld>
            <a:endParaRPr lang="pt-BR" smtClean="0"/>
          </a:p>
        </p:txBody>
      </p:sp>
      <p:sp>
        <p:nvSpPr>
          <p:cNvPr id="63492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entidades coletivas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AutoNum type="romanLcParenR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órgãos da administração governamental direta (ministérios, secretarias e outros), têm entrada pelo nome geográfico que indica a esfera de subordinação (país, estado ou município)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Ex.: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	SÃO PAULO (Estado). Secretaria do Meio Ambiente.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Diretrizes para a política ambiental do Estado de São Paulo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São Paulo, 1993.</a:t>
            </a:r>
          </a:p>
          <a:p>
            <a:pPr marL="533400" indent="-533400" algn="just" eaLnBrk="1" hangingPunct="1">
              <a:lnSpc>
                <a:spcPct val="8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5494C5-7E82-4F72-BFEB-D665FB32A60C}" type="slidenum">
              <a:rPr lang="pt-BR" smtClean="0"/>
              <a:pPr/>
              <a:t>56</a:t>
            </a:fld>
            <a:endParaRPr lang="pt-BR" smtClean="0"/>
          </a:p>
        </p:txBody>
      </p:sp>
      <p:sp>
        <p:nvSpPr>
          <p:cNvPr id="6451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ociedades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organizações, instituições, entidades  de natureza científica,  artística ou cultural têm entrada pelo seu próprio nome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Ex.: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UNIVERSIDADE FEDERAL DO PARANÁ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BIBLIOTECA NACIONAL (BRASIL)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Entidades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conhecidas por suas siglas podem ter entrada por estas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Ex.:   IBGE, EMBRAPA, FGV, IPARDES, etc.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5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4BAFC8-2128-400B-8014-558108B766E5}" type="slidenum">
              <a:rPr lang="pt-BR" smtClean="0"/>
              <a:pPr/>
              <a:t>57</a:t>
            </a:fld>
            <a:endParaRPr lang="pt-BR" smtClean="0"/>
          </a:p>
        </p:txBody>
      </p:sp>
      <p:sp>
        <p:nvSpPr>
          <p:cNvPr id="65540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557338"/>
            <a:ext cx="7661275" cy="4876800"/>
          </a:xfrm>
        </p:spPr>
        <p:txBody>
          <a:bodyPr/>
          <a:lstStyle/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coletâneas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Em caso de coletâneas, existindo um editor, diretor, compilador, coordenador ou organizador responsável em destaque na folha de rosto, entrar por seu nome, seguido da abreviatura da função editorial. Não havendo a indicação de responsabilidade, a entrada deve ser feita pelo título. Ex.: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SIMONSON, H. P. (Ed.)</a:t>
            </a:r>
          </a:p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COUTINHO, A. (Dir.).</a:t>
            </a:r>
          </a:p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CÂMARA JÚNIOR, J. M. (Comp.)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ROGERS, M. C.; PARRILLO, J.E.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Coord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914400" lvl="1" indent="-46513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SAINT, M. (Org.)</a:t>
            </a:r>
          </a:p>
        </p:txBody>
      </p:sp>
      <p:sp>
        <p:nvSpPr>
          <p:cNvPr id="665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BA5081-E9A4-4759-973D-B2EB1857CFCD}" type="slidenum">
              <a:rPr lang="pt-BR" smtClean="0"/>
              <a:pPr/>
              <a:t>58</a:t>
            </a:fld>
            <a:endParaRPr lang="pt-BR" smtClean="0"/>
          </a:p>
        </p:txBody>
      </p:sp>
      <p:sp>
        <p:nvSpPr>
          <p:cNvPr id="66564" name="AutoShape 9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quando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 autor não é determinado (autoria desconhecida), a entrada é feita pelo título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quanto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ao título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é reproduzido tal qual figura na obra citada</a:t>
            </a: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deve aparecer em negrito, itálico ou grifado. Letras maiúsculas só serão usadas na inicial da primeira palavra e nos nomes próprios</a:t>
            </a: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 subtítulo deve ser transcrito após o título, quando necessário para esclarecer e completar </a:t>
            </a:r>
          </a:p>
        </p:txBody>
      </p:sp>
      <p:sp>
        <p:nvSpPr>
          <p:cNvPr id="675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936337-2CC1-4278-BFB9-A23790764426}" type="slidenum">
              <a:rPr lang="pt-BR" smtClean="0"/>
              <a:pPr/>
              <a:t>59</a:t>
            </a:fld>
            <a:endParaRPr lang="pt-BR" smtClean="0"/>
          </a:p>
        </p:txBody>
      </p:sp>
      <p:sp>
        <p:nvSpPr>
          <p:cNvPr id="67588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/>
              <a:t>REFERÊNCIAS</a:t>
            </a: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4343400" y="1268413"/>
            <a:ext cx="4572000" cy="4392612"/>
          </a:xfrm>
          <a:prstGeom prst="rect">
            <a:avLst/>
          </a:prstGeom>
          <a:solidFill>
            <a:srgbClr val="FFBD39"/>
          </a:solidFill>
          <a:ln w="9525">
            <a:noFill/>
            <a:miter lim="800000"/>
            <a:headEnd/>
            <a:tailEnd/>
          </a:ln>
          <a:effectLst>
            <a:prstShdw prst="shdw17" dist="35921" dir="2700000">
              <a:srgbClr val="FFBD39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pt-BR" sz="36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PRÉ-TEXTUAIS</a:t>
            </a:r>
          </a:p>
          <a:p>
            <a:pPr algn="l">
              <a:lnSpc>
                <a:spcPct val="150000"/>
              </a:lnSpc>
              <a:defRPr/>
            </a:pPr>
            <a:endParaRPr lang="pt-BR" sz="4400" b="1">
              <a:solidFill>
                <a:srgbClr val="0066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lang="pt-BR" sz="36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TEXTUAIS</a:t>
            </a:r>
          </a:p>
          <a:p>
            <a:pPr algn="l">
              <a:lnSpc>
                <a:spcPct val="150000"/>
              </a:lnSpc>
              <a:defRPr/>
            </a:pPr>
            <a:endParaRPr lang="pt-BR" sz="3600" b="1">
              <a:solidFill>
                <a:srgbClr val="0066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lang="pt-BR" sz="36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PÓS-TEXTUAIS</a:t>
            </a:r>
          </a:p>
        </p:txBody>
      </p:sp>
      <p:sp>
        <p:nvSpPr>
          <p:cNvPr id="120835" name="Text Box 3"/>
          <p:cNvSpPr txBox="1">
            <a:spLocks noChangeArrowheads="1"/>
          </p:cNvSpPr>
          <p:nvPr/>
        </p:nvSpPr>
        <p:spPr bwMode="auto">
          <a:xfrm>
            <a:off x="0" y="71414"/>
            <a:ext cx="4191000" cy="56477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>
            <a:prstShdw prst="shdw17" dist="53882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ESTRUTURA</a:t>
            </a:r>
          </a:p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DE UMA TESE, </a:t>
            </a:r>
          </a:p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DISSERTAÇÃO </a:t>
            </a:r>
          </a:p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OU</a:t>
            </a:r>
          </a:p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TRABALHO ACADÊMICO</a:t>
            </a:r>
          </a:p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COMPREENDE </a:t>
            </a:r>
          </a:p>
          <a:p>
            <a:pPr>
              <a:spcBef>
                <a:spcPct val="50000"/>
              </a:spcBef>
              <a:defRPr/>
            </a:pPr>
            <a:r>
              <a:rPr 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OS ELEMENTOS:</a:t>
            </a:r>
            <a:endParaRPr lang="pt-BR" sz="4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pt-BR" sz="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animBg="1" autoUpdateAnimBg="0"/>
      <p:bldP spid="120835" grpId="0" animBg="1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03358"/>
            <a:ext cx="7693025" cy="5526104"/>
          </a:xfrm>
        </p:spPr>
        <p:txBody>
          <a:bodyPr/>
          <a:lstStyle/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quanto à edição: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vem logo após o título da referência. O seu número deve ser escrito em arábicos. Ex.: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      ARAÚJO,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J.S.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de.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Administração de materiais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5. ed. Rio de Janeiro: Vozes, 1998.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quanto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ao local de publicação da obra: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vem na língua de publicação, após a edição. Em caso de cidades homônimas, acrescenta-se o nome do país ou estado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há indicação de mais de um local para um só editor, transcreve-se o mais destacado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o nome da cidade não aparece na publicação, mas pode ser identificado, este é indicado entre colchetes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não sendo possível determinar o local, adota-se a abreviatura [S.l] que significa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sine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loco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ou sem local</a:t>
            </a:r>
          </a:p>
        </p:txBody>
      </p:sp>
      <p:sp>
        <p:nvSpPr>
          <p:cNvPr id="686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A585C9-13C1-45A1-9BBA-EC94FA49B5CD}" type="slidenum">
              <a:rPr lang="pt-BR" smtClean="0"/>
              <a:pPr/>
              <a:t>60</a:t>
            </a:fld>
            <a:endParaRPr lang="pt-BR" smtClean="0"/>
          </a:p>
        </p:txBody>
      </p:sp>
      <p:sp>
        <p:nvSpPr>
          <p:cNvPr id="68612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quanto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à editora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seu nome deve ser transcrito com aparece no documento, observando o seguinte padrão: os prenomes são abreviados; os elementos que designam a natureza jurídica ou comercial e que são dispensáveis à sua identificação são suprimidos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vem logo após o local. Ex. Local:/Editora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o editor for também o autor, seu nome não deve ser repetido</a:t>
            </a:r>
          </a:p>
          <a:p>
            <a:pPr marL="533400" indent="-533400" algn="just" eaLnBrk="1" hangingPunct="1">
              <a:lnSpc>
                <a:spcPct val="8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.: IBGE.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Geografia do Brasil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Rio de Janeiro, 1988.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o editor não é mencionado, pode-se indicar o impressor do documento. Na falta destes, adota-se a abreviatura [s.n], do latim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sine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nomine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que significa sem editora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se não houver indicação nem de editor nem de local, a referência fica como no exemplo: 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LONGO, L.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Os caminhos até o paraíso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2. Ed. [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S.l.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 s.n.]</a:t>
            </a:r>
          </a:p>
        </p:txBody>
      </p:sp>
      <p:sp>
        <p:nvSpPr>
          <p:cNvPr id="696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411BF9-5F1E-4791-8156-485A4B6A4388}" type="slidenum">
              <a:rPr lang="pt-BR" smtClean="0"/>
              <a:pPr/>
              <a:t>61</a:t>
            </a:fld>
            <a:endParaRPr lang="pt-BR" smtClean="0"/>
          </a:p>
        </p:txBody>
      </p:sp>
      <p:sp>
        <p:nvSpPr>
          <p:cNvPr id="6963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séries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 coleções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transcrevem-se os títulos das séries ou coleções e sua numeração entre parênteses, tal qual como figuram no documento.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.: 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SOUTO, M.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O jardim dos pássaros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2. ed. São Carlos: Pensar, 1992. 55p. (Sonhar não é proibido, 8).</a:t>
            </a:r>
          </a:p>
          <a:p>
            <a:pPr marL="533400" indent="-533400"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notas, ou informações complementares constituídas de esclarecimentos quanto à forma ou à natureza do trabalho. Devem ser colocadas no final da referência. A informação a ser dada em notas é livre e deve ser redigida de forma clara, objetiva e sintética. Ex.: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ZOCOLOTTI, M. L. L.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Word 6.0 for Windows para editoração de trabalhos </a:t>
            </a:r>
            <a:r>
              <a:rPr lang="pt-BR" sz="2000" b="1" dirty="0" err="1" smtClean="0">
                <a:latin typeface="Arial" pitchFamily="34" charset="0"/>
                <a:cs typeface="Arial" pitchFamily="34" charset="0"/>
              </a:rPr>
              <a:t>técnicos-científicos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Curitiba, 1995. Apostila digitada</a:t>
            </a:r>
          </a:p>
        </p:txBody>
      </p:sp>
      <p:sp>
        <p:nvSpPr>
          <p:cNvPr id="7270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3A3735-1636-498F-BEAF-8CF9C3A7A939}" type="slidenum">
              <a:rPr lang="pt-BR" smtClean="0"/>
              <a:pPr/>
              <a:t>62</a:t>
            </a:fld>
            <a:endParaRPr lang="pt-BR" smtClean="0"/>
          </a:p>
        </p:txBody>
      </p:sp>
      <p:sp>
        <p:nvSpPr>
          <p:cNvPr id="72708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557338"/>
            <a:ext cx="7661275" cy="4614862"/>
          </a:xfrm>
        </p:spPr>
        <p:txBody>
          <a:bodyPr/>
          <a:lstStyle/>
          <a:p>
            <a:pPr marL="533400" indent="-533400" algn="just" eaLnBrk="1" hangingPunct="1"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quanto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à ordenação das referências: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todas as referências citadas devem vir na lista chamada REFERÊNCIAS</a:t>
            </a:r>
          </a:p>
          <a:p>
            <a:pPr marL="533400" indent="-533400"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a ordenação é alfabética, que é usada quando o sistema de citação empregado no texto for o sistema autor-data; </a:t>
            </a:r>
          </a:p>
          <a:p>
            <a:pPr marL="533400" indent="-533400"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as referências devem vir no final do capítulo, artigo ou trabalho.</a:t>
            </a:r>
          </a:p>
        </p:txBody>
      </p:sp>
      <p:sp>
        <p:nvSpPr>
          <p:cNvPr id="7475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52A51C-2D64-40E2-A60B-1782D59E98A8}" type="slidenum">
              <a:rPr lang="pt-BR" smtClean="0"/>
              <a:pPr/>
              <a:t>63</a:t>
            </a:fld>
            <a:endParaRPr lang="pt-BR" smtClean="0"/>
          </a:p>
        </p:txBody>
      </p:sp>
      <p:sp>
        <p:nvSpPr>
          <p:cNvPr id="7475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176355"/>
            <a:ext cx="8929718" cy="511016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houver mais de uma referência do mesmo autor, o segundo elemento a ser considerado na ordenação pode ser: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i) o título, em ordem alfabética: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MARQUES, S. A.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Como semear flores.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São Paulo: AHA, 1989.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MARQUES, S. A.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Orquídeas.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São Paulo: AHA, 1985.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ii) o ano (para livros) ou data (para periódicos) em ordem crescente: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SILAR, O.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Pedras do rio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Irin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Belo Horizonte: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Afir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1979.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SILAR, O.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Ondas do mar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Belo Horizonte: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Afir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1981.</a:t>
            </a:r>
          </a:p>
        </p:txBody>
      </p:sp>
      <p:sp>
        <p:nvSpPr>
          <p:cNvPr id="7577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C9837B-770E-4DFD-8C39-9CFA9028771E}" type="slidenum">
              <a:rPr lang="pt-BR" smtClean="0"/>
              <a:pPr/>
              <a:t>64</a:t>
            </a:fld>
            <a:endParaRPr lang="pt-BR" smtClean="0"/>
          </a:p>
        </p:txBody>
      </p:sp>
      <p:sp>
        <p:nvSpPr>
          <p:cNvPr id="75780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-71462"/>
            <a:ext cx="8229600" cy="1143000"/>
          </a:xfrm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quando houver diversos documentos do mesmo autor publicados no mesmo ano, deve-se distingui-los pelo acréscimo de letra minúscula após a data.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SALAMUNI, R.; BIGARELLA, J. J. Contribuição ao Grupo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Açungui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Boletim da Universidade Federal do Paraná - Geologia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Curitiba, n. 23, 1967(a).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SALAMUNI, R.; BIGARELLA, J. J. Sumário das estruturas sedimentares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singenéticas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no Grupo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Açungui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Boletim Paranaense de Geociências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Curitiba, n. 23/25, 1967(b).</a:t>
            </a:r>
          </a:p>
          <a:p>
            <a:pPr algn="just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80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E265B0-B64D-43EE-AC61-E94F203FBA82}" type="slidenum">
              <a:rPr lang="pt-BR" smtClean="0"/>
              <a:pPr/>
              <a:t>65</a:t>
            </a:fld>
            <a:endParaRPr lang="pt-BR" smtClean="0"/>
          </a:p>
        </p:txBody>
      </p:sp>
      <p:sp>
        <p:nvSpPr>
          <p:cNvPr id="76804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houver autoria repetida, o sobrenome do autor pode ser substituído, nas referências sucessivas à primeira, por um travessão, equivalente a cinco caracteres. Ex.: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FREYRE, G.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Casa grande &amp; senzala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_____.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Sobrados e mocambos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quando o título de várias edições de um documento referenciado sucessivamente for repetido, pode ser substituído por um travessão (cinco caracteres) nas referências seguintes à primeira. Ex.:</a:t>
            </a:r>
          </a:p>
          <a:p>
            <a:pPr algn="just" eaLnBrk="1" hangingPunct="1">
              <a:lnSpc>
                <a:spcPct val="8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FREYRE, G.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Casa grande &amp; senzala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_____. _____. 2. ed.</a:t>
            </a:r>
          </a:p>
        </p:txBody>
      </p:sp>
      <p:sp>
        <p:nvSpPr>
          <p:cNvPr id="7782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BA36C6-3A8F-4DBE-BDDD-5D6112654B74}" type="slidenum">
              <a:rPr lang="pt-BR" smtClean="0"/>
              <a:pPr/>
              <a:t>66</a:t>
            </a:fld>
            <a:endParaRPr lang="pt-BR" smtClean="0"/>
          </a:p>
        </p:txBody>
      </p:sp>
      <p:sp>
        <p:nvSpPr>
          <p:cNvPr id="77828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9"/>
            <a:ext cx="8229600" cy="380506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AUTOR. Título da parte citada. In: AUTOR.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Título da obra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Edição. Local da publicação: Editor, Ano de publicação. Volume, capítulo e/ou páginas inicial e final da parte citada.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.: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ANDERSON, K.; TYERS, R.  How developing countries could gain from agricultural trade liberalization in the Uruguay round. In: GOLDIN, I.;  KNUDSEN, O. (Org.),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Agricultural trade liberation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implications for developing countries. 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Paris : OECD, 1990.</a:t>
            </a:r>
          </a:p>
          <a:p>
            <a:pPr algn="just" eaLnBrk="1" hangingPunct="1">
              <a:lnSpc>
                <a:spcPct val="90000"/>
              </a:lnSpc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C333CE-AA3B-4BD8-91A3-A4BFFC7D1DF4}" type="slidenum">
              <a:rPr lang="pt-BR" smtClean="0"/>
              <a:pPr/>
              <a:t>67</a:t>
            </a:fld>
            <a:endParaRPr lang="pt-BR" smtClean="0"/>
          </a:p>
        </p:txBody>
      </p:sp>
      <p:sp>
        <p:nvSpPr>
          <p:cNvPr id="79876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marL="722313" indent="-722313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Publicações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avulsas consideradas em parte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A entrada deve ser feita pelo nome da instituição em letras maiúsculas e não pelo autor do relatório. Quando o editor for também o autor, seu nome não deve ser repetido. Ex.: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UNIVERSIDADE FEDERAL DO PARANÁ.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Relatório de atividades 1995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Curitiba, 1996.</a:t>
            </a:r>
          </a:p>
        </p:txBody>
      </p:sp>
      <p:sp>
        <p:nvSpPr>
          <p:cNvPr id="819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F24265-3F41-4491-8CE6-20C277818E38}" type="slidenum">
              <a:rPr lang="pt-BR" smtClean="0"/>
              <a:pPr/>
              <a:t>68</a:t>
            </a:fld>
            <a:endParaRPr lang="pt-BR" smtClean="0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Relatórios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oficiais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AUTORIA.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Título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 Local, ano. Número de folhas. Tese, Dissertação, Monografia (Grau e Área) - Unidade de Ensino, Instituição.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Ex.: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FREITAS, S.R.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Marés gravimétricas: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implicações para a placa sul-americana. São Paulo, 1993. 264 f. Tese (Doutorado em Geofísica) - Instituto Astronômico e Geofísico, Universidade de São Paulo.</a:t>
            </a:r>
          </a:p>
        </p:txBody>
      </p:sp>
      <p:sp>
        <p:nvSpPr>
          <p:cNvPr id="849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4BFD5E-013B-473E-967E-B4581D974F1E}" type="slidenum">
              <a:rPr lang="pt-BR" smtClean="0"/>
              <a:pPr/>
              <a:t>69</a:t>
            </a:fld>
            <a:endParaRPr lang="pt-BR" smtClean="0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Teses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dissertações e monografias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4114800" y="228600"/>
            <a:ext cx="4800600" cy="6327775"/>
          </a:xfrm>
          <a:prstGeom prst="rect">
            <a:avLst/>
          </a:prstGeom>
          <a:solidFill>
            <a:srgbClr val="FFBD39"/>
          </a:solidFill>
          <a:ln w="9525">
            <a:noFill/>
            <a:miter lim="800000"/>
            <a:headEnd/>
            <a:tailEnd/>
          </a:ln>
          <a:effectLst>
            <a:prstShdw prst="shdw17" dist="35921" dir="2700000">
              <a:srgbClr val="FFBD39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# Capa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*Lombada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# Folha de rosto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Errata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# Folha de aprovação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Dedicatória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Agradecimentos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Epígrafe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# Resumo na língua vernácula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# Resumo em língua estrangeira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Lista de Ilustrações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Lista de Tabelas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Lista de Abreviaturas e Siglas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* Lista de Símbolos</a:t>
            </a:r>
          </a:p>
          <a:p>
            <a:pPr algn="l">
              <a:lnSpc>
                <a:spcPct val="150000"/>
              </a:lnSpc>
              <a:defRPr/>
            </a:pPr>
            <a:r>
              <a:rPr lang="pt-BR" sz="1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# Sumário</a:t>
            </a:r>
            <a:r>
              <a:rPr lang="pt-BR" sz="20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</a:t>
            </a: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71406" y="-23"/>
            <a:ext cx="3657600" cy="4231928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>
            <a:prstShdw prst="shdw17" dist="53882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ESTRUTURA</a:t>
            </a:r>
          </a:p>
          <a:p>
            <a:pPr>
              <a:spcBef>
                <a:spcPct val="50000"/>
              </a:spcBef>
              <a:defRPr/>
            </a:pPr>
            <a:r>
              <a:rPr lang="pt-B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Elementos pré-textuais</a:t>
            </a:r>
            <a:endParaRPr lang="pt-B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pt-B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# obrigatórios</a:t>
            </a:r>
          </a:p>
          <a:p>
            <a:pPr>
              <a:spcBef>
                <a:spcPct val="50000"/>
              </a:spcBef>
              <a:defRPr/>
            </a:pPr>
            <a:r>
              <a:rPr lang="pt-B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* opcionais</a:t>
            </a:r>
          </a:p>
          <a:p>
            <a:pPr>
              <a:spcBef>
                <a:spcPct val="50000"/>
              </a:spcBef>
              <a:defRPr/>
            </a:pPr>
            <a:endParaRPr lang="pt-BR" sz="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nimBg="1" autoUpdateAnimBg="0"/>
      <p:bldP spid="117763" grpId="0" animBg="1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646F87-A2EC-4E5E-8C78-7A217D61FA1A}" type="slidenum">
              <a:rPr lang="pt-BR" smtClean="0"/>
              <a:pPr>
                <a:defRPr/>
              </a:pPr>
              <a:t>70</a:t>
            </a:fld>
            <a:endParaRPr lang="pt-B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Teses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dissertações e monografias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95288" y="1285860"/>
            <a:ext cx="8351837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t-PT" sz="2400" dirty="0"/>
              <a:t>FLORES, E. F. </a:t>
            </a:r>
            <a:r>
              <a:rPr lang="pt-PT" sz="2400" b="1" dirty="0"/>
              <a:t>Leucose enzoótica bovina</a:t>
            </a:r>
            <a:r>
              <a:rPr lang="pt-PT" sz="2400" dirty="0"/>
              <a:t>: estudos soro epidemiológicos, hematológicos em rebanhos leiteiros. 1989. 132f. Dissertação (Mestrado em Medicina Veterinária) – Universidade Federal de Santa Maria, Santa Maria, 1989.</a:t>
            </a:r>
          </a:p>
          <a:p>
            <a:pPr algn="just"/>
            <a:endParaRPr lang="pt-PT" sz="24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557338"/>
            <a:ext cx="7661275" cy="51911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NOME DO EVENTO, número do evento, ano de realização, Local.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Título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 Local: Editora, ano de publicação. Número de páginas ou volume.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Ex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.: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CONGRESSO BRASILEIRO DE ECONOMIA E SOCIOLOGIA RURAL, 27., 1989, Piracicaba.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Anais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...  Brasília: SOBER, 1989.</a:t>
            </a:r>
          </a:p>
        </p:txBody>
      </p:sp>
      <p:sp>
        <p:nvSpPr>
          <p:cNvPr id="860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11A401-C15C-4333-8685-1B66260AD6E9}" type="slidenum">
              <a:rPr lang="pt-BR" smtClean="0"/>
              <a:pPr/>
              <a:t>71</a:t>
            </a:fld>
            <a:endParaRPr lang="pt-BR" smtClean="0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Eventos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científicos no todo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981200"/>
            <a:ext cx="7661275" cy="44719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smtClean="0">
                <a:latin typeface="Arial" pitchFamily="34" charset="0"/>
                <a:cs typeface="Arial" pitchFamily="34" charset="0"/>
              </a:rPr>
              <a:t>	AUTORIA. Título do trabalho. In: NOME DO EVENTO, número do evento, ano de realização, Local. </a:t>
            </a:r>
            <a:r>
              <a:rPr lang="pt-BR" sz="2800" b="1" smtClean="0">
                <a:latin typeface="Arial" pitchFamily="34" charset="0"/>
                <a:cs typeface="Arial" pitchFamily="34" charset="0"/>
              </a:rPr>
              <a:t>Título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. Local: Editora, ano de publicação. página inicial-final.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smtClean="0">
                <a:latin typeface="Arial" pitchFamily="34" charset="0"/>
                <a:cs typeface="Arial" pitchFamily="34" charset="0"/>
              </a:rPr>
              <a:t>       Ex.: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smtClean="0">
                <a:latin typeface="Arial" pitchFamily="34" charset="0"/>
                <a:cs typeface="Arial" pitchFamily="34" charset="0"/>
              </a:rPr>
              <a:t>	ORLANDO FILHO, J. Utilização agrícola dos resíduos da agroindústria canavieira. In: CONGRESSO BRASILEIRO DE ECONOMIA E SOCIOLOGIA RURAL, 27., 1989, Piracicaba.  </a:t>
            </a:r>
            <a:r>
              <a:rPr lang="pt-BR" sz="2800" b="1" smtClean="0">
                <a:latin typeface="Arial" pitchFamily="34" charset="0"/>
                <a:cs typeface="Arial" pitchFamily="34" charset="0"/>
              </a:rPr>
              <a:t>Anais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...  Brasília: SOBER, 1989. p. 451-475.</a:t>
            </a:r>
          </a:p>
        </p:txBody>
      </p:sp>
      <p:sp>
        <p:nvSpPr>
          <p:cNvPr id="870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76770E-F211-40EA-A282-7F6858A04E4E}" type="slidenum">
              <a:rPr lang="pt-BR" smtClean="0"/>
              <a:pPr/>
              <a:t>72</a:t>
            </a:fld>
            <a:endParaRPr lang="pt-BR" smtClean="0"/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Eventos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científicos em parte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85800" y="3500438"/>
            <a:ext cx="7848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 algn="just" eaLnBrk="0" hangingPunct="0"/>
            <a:r>
              <a:rPr lang="pt-BR" sz="2400" dirty="0">
                <a:cs typeface="Times New Roman" pitchFamily="18" charset="0"/>
              </a:rPr>
              <a:t>ASSOCIAÇÃO BRASILEIRA DE NORMAS TÉCNICAS. </a:t>
            </a:r>
            <a:r>
              <a:rPr lang="pt-BR" sz="2400" b="1" dirty="0">
                <a:cs typeface="Times New Roman" pitchFamily="18" charset="0"/>
              </a:rPr>
              <a:t>NBR 6023</a:t>
            </a:r>
            <a:r>
              <a:rPr lang="pt-BR" sz="2400" dirty="0">
                <a:cs typeface="Times New Roman" pitchFamily="18" charset="0"/>
              </a:rPr>
              <a:t>: informação e documentação – referências – elaboração. Rio de Janeiro, 2000. 22 p.</a:t>
            </a:r>
            <a:r>
              <a:rPr lang="pt-BR" sz="2400" dirty="0"/>
              <a:t>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5800" y="1800043"/>
            <a:ext cx="74834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pt-BR" sz="2400" dirty="0">
                <a:latin typeface="Arial" charset="0"/>
                <a:cs typeface="Times New Roman" pitchFamily="18" charset="0"/>
              </a:rPr>
              <a:t>ÓRGÃO NORMALIZADOR. </a:t>
            </a:r>
            <a:r>
              <a:rPr lang="pt-BR" sz="2400" b="1" dirty="0">
                <a:latin typeface="Arial" charset="0"/>
                <a:cs typeface="Times New Roman" pitchFamily="18" charset="0"/>
              </a:rPr>
              <a:t>Número da norma</a:t>
            </a:r>
            <a:r>
              <a:rPr lang="pt-BR" sz="2400" dirty="0">
                <a:latin typeface="Arial" charset="0"/>
                <a:cs typeface="Times New Roman" pitchFamily="18" charset="0"/>
              </a:rPr>
              <a:t>: título da norma. Local de publicação, ano. Número de páginas.</a:t>
            </a:r>
            <a:endParaRPr lang="pt-BR" sz="2400" dirty="0">
              <a:latin typeface="Arial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09600" y="28572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Referencia</a:t>
            </a:r>
            <a:r>
              <a:rPr kumimoji="0" lang="pt-B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de Normas</a:t>
            </a:r>
            <a:endParaRPr kumimoji="0" lang="pt-B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AUTORIA DO ARTIGO. Título do artigo.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Título do Periódico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Local de publicação, número do volume, número do fascículo, página inicial-final do artigo, data.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Ex.: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ALMEIDA, C. Descrição de duas novas espécies.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Revista Brasileira de Zoologia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Curitiba, v. 9, n. 1/2, p. 55-62, mar./jun. 1992.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0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7BF743-9AA0-43B2-8C3C-3858AD32093E}" type="slidenum">
              <a:rPr lang="pt-BR" smtClean="0"/>
              <a:pPr/>
              <a:t>74</a:t>
            </a:fld>
            <a:endParaRPr lang="pt-BR" smtClean="0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Publicações periódicas: artigos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AUTORIA DO ARTIGO. Título do artigo.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Título do jornal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 Local de publicação, data (dia, mês, ano). número ou título do caderno, seção, suplemento, etc., páginas do artigo referenciado, número de ordem da coluna.</a:t>
            </a:r>
          </a:p>
        </p:txBody>
      </p:sp>
      <p:sp>
        <p:nvSpPr>
          <p:cNvPr id="890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D28084-0B8F-41C6-88B7-57F4D04795FB}" type="slidenum">
              <a:rPr lang="pt-BR" smtClean="0"/>
              <a:pPr/>
              <a:t>75</a:t>
            </a:fld>
            <a:endParaRPr lang="pt-BR" smtClean="0"/>
          </a:p>
        </p:txBody>
      </p:sp>
      <p:sp>
        <p:nvSpPr>
          <p:cNvPr id="89092" name="AutoShape 4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Publicações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periódicas: jornais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773238"/>
            <a:ext cx="7661275" cy="45434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	NOME DO PAÍS, ESTADO OU MUNICÍPIO. Título e número da lei ou decreto, data. Ementa. Dados da publicação que divulgou o documento.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	Ex.: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smtClean="0">
                <a:latin typeface="Arial" pitchFamily="34" charset="0"/>
                <a:cs typeface="Arial" pitchFamily="34" charset="0"/>
              </a:rPr>
              <a:t>	BRASIL. Decreto-lei n. 2.423, de 7 de abril de 1988. Estabelece critérios para o pagamento de gratificações e vantagens pecuniárias aos titulares de cargos e empregos na Administração Federal direta e autárquica e dá outras providências. </a:t>
            </a:r>
            <a:r>
              <a:rPr lang="pt-BR" sz="2400" b="1" smtClean="0">
                <a:latin typeface="Arial" pitchFamily="34" charset="0"/>
                <a:cs typeface="Arial" pitchFamily="34" charset="0"/>
              </a:rPr>
              <a:t>Diário Oficial da República Federativa do Brasil</a:t>
            </a:r>
            <a:r>
              <a:rPr lang="pt-BR" sz="2400" smtClean="0">
                <a:latin typeface="Arial" pitchFamily="34" charset="0"/>
                <a:cs typeface="Arial" pitchFamily="34" charset="0"/>
              </a:rPr>
              <a:t>, Brasília, v. 126, n. 66, p. 6009, 8 abr. 1988. Seção 1.</a:t>
            </a:r>
          </a:p>
        </p:txBody>
      </p:sp>
      <p:sp>
        <p:nvSpPr>
          <p:cNvPr id="901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21FF31-2DFF-492E-B46A-84F371C1CB28}" type="slidenum">
              <a:rPr lang="pt-BR" smtClean="0"/>
              <a:pPr/>
              <a:t>76</a:t>
            </a:fld>
            <a:endParaRPr lang="pt-BR" smtClean="0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1688" indent="-801688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Documentos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legislativos: leis e decretos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557338"/>
            <a:ext cx="7661275" cy="4876800"/>
          </a:xfrm>
        </p:spPr>
        <p:txBody>
          <a:bodyPr>
            <a:normAutofit/>
          </a:bodyPr>
          <a:lstStyle/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Nos documentos consultados 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online,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 modelo é: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AUTORIA.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Título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Disponível em: &lt;endereço eletrônico&gt; Acesso em: data (dia, mês, ano).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As referências de publicações periódicas, artigos de jornais, eventos científicos, etc., 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online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são feitas como de costume, agregando no final "Disponível em: &lt;endereço eletrônico&gt; Acesso em: data (dia, mês, ano)."</a:t>
            </a:r>
          </a:p>
        </p:txBody>
      </p:sp>
      <p:sp>
        <p:nvSpPr>
          <p:cNvPr id="931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0A3834-9FAC-421C-B988-3355B0BA8E93}" type="slidenum">
              <a:rPr lang="pt-BR" smtClean="0"/>
              <a:pPr/>
              <a:t>77</a:t>
            </a:fld>
            <a:endParaRPr lang="pt-BR" smtClean="0"/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Informações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documentos eletrônicos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646F87-A2EC-4E5E-8C78-7A217D61FA1A}" type="slidenum">
              <a:rPr lang="pt-BR" smtClean="0"/>
              <a:pPr>
                <a:defRPr/>
              </a:pPr>
              <a:t>78</a:t>
            </a:fld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lum bright="58000" contrast="-58000"/>
          </a:blip>
          <a:srcRect/>
          <a:stretch>
            <a:fillRect/>
          </a:stretch>
        </p:blipFill>
        <p:spPr bwMode="auto">
          <a:xfrm>
            <a:off x="1066800" y="0"/>
            <a:ext cx="7086600" cy="68421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5534049"/>
            <a:ext cx="9144000" cy="1323975"/>
          </a:xfrm>
          <a:prstGeom prst="rect">
            <a:avLst/>
          </a:prstGeom>
          <a:solidFill>
            <a:srgbClr val="FFD58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b="1" i="1" dirty="0">
                <a:solidFill>
                  <a:srgbClr val="046E1B"/>
                </a:solidFill>
                <a:latin typeface="Comic Sans MS" pitchFamily="66" charset="0"/>
              </a:rPr>
              <a:t>Muito obrigada pela atenção!</a:t>
            </a:r>
            <a:endParaRPr lang="pt-BR" sz="2000" b="1" dirty="0">
              <a:solidFill>
                <a:srgbClr val="CC6600"/>
              </a:solidFill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pt-BR" sz="3200" b="1" i="1" dirty="0">
                <a:solidFill>
                  <a:srgbClr val="FF0066"/>
                </a:solidFill>
                <a:latin typeface="Comic Sans MS" pitchFamily="66" charset="0"/>
              </a:rPr>
              <a:t>maripaula.unicentro@gmail.com</a:t>
            </a:r>
            <a:endParaRPr lang="pt-BR" sz="3200" b="1" dirty="0">
              <a:solidFill>
                <a:srgbClr val="FF0066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3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8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55613" y="228600"/>
            <a:ext cx="8688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pt-BR" sz="2000" b="1">
                <a:solidFill>
                  <a:srgbClr val="B2002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ELEMENTOS PRÉ-TEXTUAIS  segundo a NBR- 14724:2005</a:t>
            </a:r>
            <a:endParaRPr lang="pt-BR" sz="2000">
              <a:solidFill>
                <a:srgbClr val="B20022"/>
              </a:solidFill>
              <a:latin typeface="Arial" pitchFamily="34" charset="0"/>
            </a:endParaRP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381000" y="1125538"/>
            <a:ext cx="8305800" cy="4052887"/>
          </a:xfrm>
          <a:prstGeom prst="rect">
            <a:avLst/>
          </a:prstGeom>
          <a:solidFill>
            <a:srgbClr val="E4DBC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pt-BR" sz="2000" b="1" dirty="0">
                <a:solidFill>
                  <a:srgbClr val="B7A06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CAPA -</a:t>
            </a:r>
            <a:r>
              <a:rPr lang="pt-BR" sz="1600" b="1" dirty="0">
                <a:solidFill>
                  <a:srgbClr val="B7A06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 as informações imprescindíveis devem estar na seguinte ordem :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INSTITUIÇÃO (único elemento opcional)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NOME DO AUTOR 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TÍTULO 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SUBTÍTULO (se houver) 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NÚMERO DO VOLUME (indicar somente se houver mais de um) 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LOCAL (cidade) DA INSTITUIÇÃO ONDE DEVE SER APRESENTADO O TRABALHO</a:t>
            </a:r>
          </a:p>
          <a:p>
            <a:pPr algn="l">
              <a:spcBef>
                <a:spcPct val="100000"/>
              </a:spcBef>
              <a:defRPr/>
            </a:pPr>
            <a:r>
              <a:rPr lang="pt-BR" sz="1600" b="1" dirty="0">
                <a:solidFill>
                  <a:srgbClr val="040000"/>
                </a:solidFill>
                <a:latin typeface="Arial" pitchFamily="34" charset="0"/>
              </a:rPr>
              <a:t>- ANO DE DEPÓSITO (da entrega do trabalho acadêmico)</a:t>
            </a:r>
            <a:endParaRPr lang="pt-BR" sz="1600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  <a:p>
            <a:pPr algn="l">
              <a:lnSpc>
                <a:spcPct val="75000"/>
              </a:lnSpc>
              <a:spcBef>
                <a:spcPct val="15000"/>
              </a:spcBef>
              <a:defRPr/>
            </a:pPr>
            <a:endParaRPr lang="pt-BR" sz="1600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669925" y="1793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1431925" y="2784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8" grpId="0" autoUpdateAnimBg="0"/>
      <p:bldP spid="10547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455613" y="228600"/>
            <a:ext cx="8688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pt-BR" sz="2000" b="1">
                <a:solidFill>
                  <a:srgbClr val="9E00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ELEMENTOS</a:t>
            </a:r>
            <a:r>
              <a:rPr lang="pt-BR" sz="2000" b="1">
                <a:solidFill>
                  <a:srgbClr val="B2002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PRÉ-TEXTUAIS  segundo a NBR- 14724:2005 - </a:t>
            </a:r>
            <a:r>
              <a:rPr lang="pt-BR" sz="2000" b="1">
                <a:solidFill>
                  <a:srgbClr val="9E00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CAPA</a:t>
            </a:r>
            <a:endParaRPr lang="pt-BR" sz="2000">
              <a:solidFill>
                <a:srgbClr val="9E001E"/>
              </a:solidFill>
              <a:latin typeface="Arial" pitchFamily="34" charset="0"/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1619250" y="1244632"/>
            <a:ext cx="6697663" cy="3970318"/>
          </a:xfrm>
          <a:prstGeom prst="rect">
            <a:avLst/>
          </a:prstGeom>
          <a:solidFill>
            <a:srgbClr val="E4DBC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>
                <a:effectLst>
                  <a:outerShdw blurRad="38100" dist="38100" dir="2700000" algn="tl">
                    <a:srgbClr val="FFFFFF"/>
                  </a:outerShdw>
                </a:effectLst>
              </a:rPr>
              <a:t>INSTITUIÇÃO</a:t>
            </a:r>
          </a:p>
          <a:p>
            <a:pPr algn="ctr">
              <a:defRPr/>
            </a:pPr>
            <a:r>
              <a:rPr lang="pt-BR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pt-BR" b="1" u="sng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pt-BR" b="1">
                <a:effectLst>
                  <a:outerShdw blurRad="38100" dist="38100" dir="2700000" algn="tl">
                    <a:srgbClr val="FFFFFF"/>
                  </a:outerShdw>
                </a:effectLst>
              </a:rPr>
              <a:t>AUTOR</a:t>
            </a:r>
          </a:p>
          <a:p>
            <a:pPr algn="ctr">
              <a:defRPr/>
            </a:pPr>
            <a:endParaRPr lang="pt-BR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pt-BR" b="1">
                <a:effectLst>
                  <a:outerShdw blurRad="38100" dist="38100" dir="2700000" algn="tl">
                    <a:srgbClr val="FFFFFF"/>
                  </a:outerShdw>
                </a:effectLst>
              </a:rPr>
              <a:t>TITULO</a:t>
            </a:r>
          </a:p>
          <a:p>
            <a:pPr algn="ctr">
              <a:defRPr/>
            </a:pPr>
            <a:r>
              <a:rPr lang="pt-BR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pt-BR" b="1" u="sng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pt-BR" b="1">
                <a:effectLst>
                  <a:outerShdw blurRad="38100" dist="38100" dir="2700000" algn="tl">
                    <a:srgbClr val="FFFFFF"/>
                  </a:outerShdw>
                </a:effectLst>
              </a:rPr>
              <a:t>Trabalho de Conclusão de Curso - TCC apresentada ao Instituto de Biociências do Campus de Rio Claro, Universidade Estadual Paulista, como parte dos requisitos para obtenção do grau de...</a:t>
            </a:r>
          </a:p>
          <a:p>
            <a:pPr algn="ctr">
              <a:defRPr/>
            </a:pPr>
            <a:r>
              <a:rPr lang="pt-BR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pt-BR" b="1" u="sng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pt-BR" b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pt-BR" b="1">
                <a:effectLst>
                  <a:outerShdw blurRad="38100" dist="38100" dir="2700000" algn="tl">
                    <a:srgbClr val="FFFFFF"/>
                  </a:outerShdw>
                </a:effectLst>
              </a:rPr>
              <a:t>ANO</a:t>
            </a:r>
            <a:br>
              <a:rPr lang="pt-BR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pt-BR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69925" y="1793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31925" y="2784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autoUpdateAnimBg="0"/>
      <p:bldP spid="147460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964</TotalTime>
  <Words>4336</Words>
  <Application>Microsoft Office PowerPoint</Application>
  <PresentationFormat>Apresentação na tela (4:3)</PresentationFormat>
  <Paragraphs>698</Paragraphs>
  <Slides>78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78</vt:i4>
      </vt:variant>
    </vt:vector>
  </HeadingPairs>
  <TitlesOfParts>
    <vt:vector size="82" baseType="lpstr">
      <vt:lpstr>Arial</vt:lpstr>
      <vt:lpstr>Wingdings</vt:lpstr>
      <vt:lpstr>Times New Roman</vt:lpstr>
      <vt:lpstr>Concurso</vt:lpstr>
      <vt:lpstr>METODOLOGIA DE ESTUDO E DE PESQUISA EM ADMINISTRAÇÃO                 Unidade 6</vt:lpstr>
      <vt:lpstr> ESTRUTURA E ORGANIZAÇÃO DE TRABALHOS CIENTÍFICOS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 FORMA GRÁFICA DO TEXTO</vt:lpstr>
      <vt:lpstr>FORMA GRÁFICA DO TEXTO</vt:lpstr>
      <vt:lpstr>FORMA GRÁFICA DO TEXTO</vt:lpstr>
      <vt:lpstr>ESTRUTURA DO TRABALHO</vt:lpstr>
      <vt:lpstr>ESTRUTURA</vt:lpstr>
      <vt:lpstr>ESTRUTURA</vt:lpstr>
      <vt:lpstr>ESTRUTURA</vt:lpstr>
      <vt:lpstr>ESTRUTURA</vt:lpstr>
      <vt:lpstr>ESTRUTURA</vt:lpstr>
      <vt:lpstr>ESTRUTURA</vt:lpstr>
      <vt:lpstr>ESTRUTURA</vt:lpstr>
      <vt:lpstr>CITAÇÕES</vt:lpstr>
      <vt:lpstr>Slide 26</vt:lpstr>
      <vt:lpstr>Slide 27</vt:lpstr>
      <vt:lpstr> Tipos de citações</vt:lpstr>
      <vt:lpstr>Citação direta</vt:lpstr>
      <vt:lpstr> Citações diretas curtas (ATÉ 3 LINHAS)</vt:lpstr>
      <vt:lpstr>Citações diretas curtas (ATÉ 3 LINHAS)</vt:lpstr>
      <vt:lpstr>Citações diretas curtas (ATÉ 3 LINHAS)</vt:lpstr>
      <vt:lpstr>Citações diretas longas (+ 3 LINHAS)</vt:lpstr>
      <vt:lpstr>Citações diretas longas (+ 3 LINHAS)</vt:lpstr>
      <vt:lpstr>Citação Indireta</vt:lpstr>
      <vt:lpstr>Paráfrase</vt:lpstr>
      <vt:lpstr>Condensação</vt:lpstr>
      <vt:lpstr>Citação de citação</vt:lpstr>
      <vt:lpstr>Citação de citação</vt:lpstr>
      <vt:lpstr>Citação de citação</vt:lpstr>
      <vt:lpstr>Critérios para a apresentação de autoria nas citações</vt:lpstr>
      <vt:lpstr>Critérios para a apresentação de autoria nas citações</vt:lpstr>
      <vt:lpstr>Critérios para a apresentação de autoria nas citações</vt:lpstr>
      <vt:lpstr>Critérios para a apresentação de autoria nas citações</vt:lpstr>
      <vt:lpstr>Critérios para a apresentação de autoria nas citações</vt:lpstr>
      <vt:lpstr>Critérios para a apresentação de autoria nas citações</vt:lpstr>
      <vt:lpstr>Critérios para a apresentação de autoria nas citações</vt:lpstr>
      <vt:lpstr>Critérios para a apresentação de autoria nas citaçõesa</vt:lpstr>
      <vt:lpstr>Critérios para a apresentação de autoria nas citações</vt:lpstr>
      <vt:lpstr>Critérios para a apresentação de autoria nas citações</vt:lpstr>
      <vt:lpstr>NOTAS DE RODAPÉ</vt:lpstr>
      <vt:lpstr>REFERÊNCIAS</vt:lpstr>
      <vt:lpstr>REFERÊNCIAS</vt:lpstr>
      <vt:lpstr>REFERÊNCIAS</vt:lpstr>
      <vt:lpstr>REFERÊNCIAS</vt:lpstr>
      <vt:lpstr>REFERÊNCIAS</vt:lpstr>
      <vt:lpstr>REFERÊNCIAS</vt:lpstr>
      <vt:lpstr>REFERÊNCIAS</vt:lpstr>
      <vt:lpstr>REFERÊNCIAS</vt:lpstr>
      <vt:lpstr>REFERÊNCIAS</vt:lpstr>
      <vt:lpstr>REFERÊNCIAS</vt:lpstr>
      <vt:lpstr>REFERÊNCIAS</vt:lpstr>
      <vt:lpstr>REFERÊNCIAS</vt:lpstr>
      <vt:lpstr> REFERÊNCIAS</vt:lpstr>
      <vt:lpstr>REFERÊNCIAS</vt:lpstr>
      <vt:lpstr>REFERÊNCIAS</vt:lpstr>
      <vt:lpstr>Publicações avulsas consideradas em parte</vt:lpstr>
      <vt:lpstr>Relatórios oficiais</vt:lpstr>
      <vt:lpstr>Teses, dissertações e monografias</vt:lpstr>
      <vt:lpstr>Teses, dissertações e monografias</vt:lpstr>
      <vt:lpstr>Eventos científicos no todo</vt:lpstr>
      <vt:lpstr>Eventos científicos em parte</vt:lpstr>
      <vt:lpstr>Slide 73</vt:lpstr>
      <vt:lpstr> Publicações periódicas: artigos</vt:lpstr>
      <vt:lpstr>Publicações periódicas: jornais</vt:lpstr>
      <vt:lpstr>Documentos legislativos: leis e decretos</vt:lpstr>
      <vt:lpstr>Informações e documentos eletrônicos </vt:lpstr>
      <vt:lpstr>Slide 78</vt:lpstr>
    </vt:vector>
  </TitlesOfParts>
  <Company>FURG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NORMAS DA ABNT PARA TRABALHOS ACADÊMICOS</dc:title>
  <dc:creator>Silvinha Pinto Vasconcelos</dc:creator>
  <cp:lastModifiedBy>MARISTELA</cp:lastModifiedBy>
  <cp:revision>146</cp:revision>
  <dcterms:created xsi:type="dcterms:W3CDTF">2004-09-03T12:24:21Z</dcterms:created>
  <dcterms:modified xsi:type="dcterms:W3CDTF">2015-03-25T15:48:33Z</dcterms:modified>
</cp:coreProperties>
</file>